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5" r:id="rId2"/>
    <p:sldId id="431" r:id="rId3"/>
    <p:sldId id="309" r:id="rId4"/>
    <p:sldId id="312" r:id="rId5"/>
    <p:sldId id="313" r:id="rId6"/>
    <p:sldId id="361" r:id="rId7"/>
    <p:sldId id="394" r:id="rId8"/>
    <p:sldId id="270" r:id="rId9"/>
    <p:sldId id="314" r:id="rId10"/>
    <p:sldId id="294" r:id="rId11"/>
    <p:sldId id="315" r:id="rId12"/>
    <p:sldId id="422" r:id="rId13"/>
    <p:sldId id="258"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E10F1"/>
    <a:srgbClr val="C55A11"/>
    <a:srgbClr val="8E8C96"/>
    <a:srgbClr val="00B0F0"/>
    <a:srgbClr val="745849"/>
    <a:srgbClr val="EEB0B6"/>
    <a:srgbClr val="7B372C"/>
    <a:srgbClr val="A88F90"/>
    <a:srgbClr val="868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78378" autoAdjust="0"/>
  </p:normalViewPr>
  <p:slideViewPr>
    <p:cSldViewPr snapToGrid="0">
      <p:cViewPr varScale="1">
        <p:scale>
          <a:sx n="93" d="100"/>
          <a:sy n="93" d="100"/>
        </p:scale>
        <p:origin x="204" y="45"/>
      </p:cViewPr>
      <p:guideLst>
        <p:guide orient="horz" pos="2137"/>
        <p:guide pos="384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210D4-387D-45A1-9511-44572FC43314}" type="datetimeFigureOut">
              <a:rPr lang="zh-CN" altLang="en-US" smtClean="0"/>
              <a:t>2021/6/5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19350-2625-4621-AB62-DFD21BCB225C}" type="slidenum">
              <a:rPr lang="zh-CN" altLang="en-US" smtClean="0"/>
              <a:t>‹#›</a:t>
            </a:fld>
            <a:endParaRPr lang="zh-CN" altLang="en-US"/>
          </a:p>
        </p:txBody>
      </p:sp>
    </p:spTree>
    <p:extLst>
      <p:ext uri="{BB962C8B-B14F-4D97-AF65-F5344CB8AC3E}">
        <p14:creationId xmlns:p14="http://schemas.microsoft.com/office/powerpoint/2010/main" val="371245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 I am </a:t>
            </a:r>
            <a:r>
              <a:rPr lang="en-US" altLang="zh-CN" dirty="0" err="1"/>
              <a:t>Zhengjun</a:t>
            </a:r>
            <a:r>
              <a:rPr lang="en-US" altLang="zh-CN" dirty="0"/>
              <a:t> Du from Tsinghua University. In this talk, I will introduce a spatial-temporal geometry-based approach to video recoloring. </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a:t>
            </a:fld>
            <a:endParaRPr lang="zh-CN" altLang="en-US"/>
          </a:p>
        </p:txBody>
      </p:sp>
    </p:spTree>
    <p:extLst>
      <p:ext uri="{BB962C8B-B14F-4D97-AF65-F5344CB8AC3E}">
        <p14:creationId xmlns:p14="http://schemas.microsoft.com/office/powerpoint/2010/main" val="358408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video, we perform more color variations to the cloud and the mosque to make them more colorful.</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10</a:t>
            </a:fld>
            <a:endParaRPr lang="zh-CN" altLang="en-US"/>
          </a:p>
        </p:txBody>
      </p:sp>
    </p:spTree>
    <p:extLst>
      <p:ext uri="{BB962C8B-B14F-4D97-AF65-F5344CB8AC3E}">
        <p14:creationId xmlns:p14="http://schemas.microsoft.com/office/powerpoint/2010/main" val="590739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video, we make the light color gradually changes from green to yellow, and the morning looks warmer.</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11</a:t>
            </a:fld>
            <a:endParaRPr lang="zh-CN" altLang="en-US"/>
          </a:p>
        </p:txBody>
      </p:sp>
    </p:spTree>
    <p:extLst>
      <p:ext uri="{BB962C8B-B14F-4D97-AF65-F5344CB8AC3E}">
        <p14:creationId xmlns:p14="http://schemas.microsoft.com/office/powerpoint/2010/main" val="384201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conclusion, we propose the first palette-based video recoloring, and our method produces natural, artifact-free recoloring.</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12</a:t>
            </a:fld>
            <a:endParaRPr lang="zh-CN" altLang="en-US"/>
          </a:p>
        </p:txBody>
      </p:sp>
    </p:spTree>
    <p:extLst>
      <p:ext uri="{BB962C8B-B14F-4D97-AF65-F5344CB8AC3E}">
        <p14:creationId xmlns:p14="http://schemas.microsoft.com/office/powerpoint/2010/main" val="2468336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my presentation.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Thanks for your attention!</a:t>
            </a:r>
            <a:endParaRPr lang="en-US" altLang="zh-CN" sz="1200" b="0" i="0" kern="1200" dirty="0">
              <a:solidFill>
                <a:schemeClr val="tx1"/>
              </a:solidFill>
              <a:effectLst/>
              <a:latin typeface="+mn-lt"/>
              <a:ea typeface="+mn-ea"/>
              <a:cs typeface="+mn-cs"/>
            </a:endParaRPr>
          </a:p>
          <a:p>
            <a:pPr rtl="0"/>
            <a:r>
              <a:rPr lang="en-US" altLang="zh-CN" sz="1200" b="0" i="0" kern="1200" dirty="0">
                <a:solidFill>
                  <a:schemeClr val="tx1"/>
                </a:solidFill>
                <a:effectLst/>
                <a:latin typeface="+mn-lt"/>
                <a:ea typeface="+mn-ea"/>
                <a:cs typeface="+mn-cs"/>
              </a:rPr>
              <a:t>If you have any questions, please feel free to contact us.</a:t>
            </a:r>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13</a:t>
            </a:fld>
            <a:endParaRPr lang="en-US"/>
          </a:p>
        </p:txBody>
      </p:sp>
    </p:spTree>
    <p:extLst>
      <p:ext uri="{BB962C8B-B14F-4D97-AF65-F5344CB8AC3E}">
        <p14:creationId xmlns:p14="http://schemas.microsoft.com/office/powerpoint/2010/main" val="3956460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Palette-based image editing is a recent paradigm for color adjustment. These approaches extract a palette with several salient colors from the image to represent the color distribution. The palette provides users with an intuitive set of handles to edit the image. And users can easily recolor the image by modifying its palette colors. </a:t>
            </a:r>
          </a:p>
          <a:p>
            <a:endParaRPr lang="en-US" altLang="zh-CN" baseline="0" dirty="0"/>
          </a:p>
          <a:p>
            <a:r>
              <a:rPr lang="en-US" altLang="zh-CN" baseline="0" dirty="0"/>
              <a:t>The natural idea is that can we extend the palette-based image recoloring to video editing?</a:t>
            </a:r>
          </a:p>
          <a:p>
            <a:endParaRPr lang="en-US" altLang="zh-CN" baseline="0" dirty="0"/>
          </a:p>
          <a:p>
            <a:r>
              <a:rPr lang="en-US" altLang="zh-CN" baseline="0" dirty="0"/>
              <a:t>The key challenge is that the palette should capture color changes in the video, so the user can edit them. The palette should also allow the user to introduce color changes over time.</a:t>
            </a:r>
          </a:p>
          <a:p>
            <a:endParaRPr lang="en-US" altLang="zh-CN" baseline="0"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a:t>
            </a:fld>
            <a:endParaRPr lang="zh-CN" altLang="en-US"/>
          </a:p>
        </p:txBody>
      </p:sp>
    </p:spTree>
    <p:extLst>
      <p:ext uri="{BB962C8B-B14F-4D97-AF65-F5344CB8AC3E}">
        <p14:creationId xmlns:p14="http://schemas.microsoft.com/office/powerpoint/2010/main" val="401254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for palette-based image recoloring, there are two main kinds of approaches. </a:t>
            </a:r>
          </a:p>
          <a:p>
            <a:endParaRPr lang="en-US" altLang="zh-CN" dirty="0"/>
          </a:p>
          <a:p>
            <a:r>
              <a:rPr lang="en-US" altLang="zh-CN" dirty="0"/>
              <a:t>The first is based on clustering, these methods employ k-means clustering of pixels to extract palette colors, these palettes capture the dominant colors in an image. And then decompose pixel into linear combination with the palette, which enables efficient image recoloring.</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a:t>
            </a:fld>
            <a:endParaRPr lang="zh-CN" altLang="en-US"/>
          </a:p>
        </p:txBody>
      </p:sp>
    </p:spTree>
    <p:extLst>
      <p:ext uri="{BB962C8B-B14F-4D97-AF65-F5344CB8AC3E}">
        <p14:creationId xmlns:p14="http://schemas.microsoft.com/office/powerpoint/2010/main" val="823323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second is based on convex hull. These methods extract palettes from images based on simplified RGB convex hulls. The simplified convex hull has a simple geometric shape, and its vertices intuitively represent palette colors. Pixel colors can be naturally represented as linear combinations of palette colors. Its linear nature makes the recoloring process intuitive, efficient and results in better recoloring quality.</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a:t>
            </a:fld>
            <a:endParaRPr lang="zh-CN" altLang="en-US"/>
          </a:p>
        </p:txBody>
      </p:sp>
    </p:spTree>
    <p:extLst>
      <p:ext uri="{BB962C8B-B14F-4D97-AF65-F5344CB8AC3E}">
        <p14:creationId xmlns:p14="http://schemas.microsoft.com/office/powerpoint/2010/main" val="52894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Geometry-based image recoloring employ a 3D RGB convex hull to extract the palette.</a:t>
            </a:r>
          </a:p>
          <a:p>
            <a:r>
              <a:rPr lang="en-US" altLang="zh-CN" dirty="0"/>
              <a:t>Similarly, our</a:t>
            </a:r>
            <a:r>
              <a:rPr lang="en-US" altLang="zh-CN" baseline="0" dirty="0"/>
              <a:t> main idea is to </a:t>
            </a:r>
            <a:r>
              <a:rPr lang="en-US" altLang="zh-CN" dirty="0"/>
              <a:t>extend this method to video scenario, and employ a 4D RGBT geometry to extract the video palette.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a:t>
            </a:fld>
            <a:endParaRPr lang="zh-CN" altLang="en-US"/>
          </a:p>
        </p:txBody>
      </p:sp>
    </p:spTree>
    <p:extLst>
      <p:ext uri="{BB962C8B-B14F-4D97-AF65-F5344CB8AC3E}">
        <p14:creationId xmlns:p14="http://schemas.microsoft.com/office/powerpoint/2010/main" val="3281468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last approach is to build an RGBT skew polytope. </a:t>
            </a:r>
          </a:p>
          <a:p>
            <a:endParaRPr lang="en-US" altLang="zh-CN" dirty="0"/>
          </a:p>
          <a:p>
            <a:r>
              <a:rPr lang="en-US" altLang="zh-CN" dirty="0"/>
              <a:t>It should be noted that, unlike with regular polytope, skew polytope allows non-planar  [ˈ</a:t>
            </a:r>
            <a:r>
              <a:rPr lang="en-US" altLang="zh-CN" dirty="0" err="1"/>
              <a:t>pleɪnə</a:t>
            </a:r>
            <a:r>
              <a:rPr lang="en-US" altLang="zh-CN" dirty="0"/>
              <a:t>(r)]  faces.</a:t>
            </a:r>
          </a:p>
          <a:p>
            <a:endParaRPr lang="en-US" altLang="zh-CN" dirty="0"/>
          </a:p>
          <a:p>
            <a:r>
              <a:rPr lang="en-US" altLang="zh-CN" dirty="0"/>
              <a:t>Compared with the first three shapes, the skew polytope not only has better compactness, but also has simple topology[</a:t>
            </a:r>
            <a:r>
              <a:rPr lang="en-US" altLang="zh-CN" dirty="0" err="1"/>
              <a:t>tə'pɒlədʒɪ</a:t>
            </a:r>
            <a:r>
              <a:rPr lang="en-US" altLang="zh-CN" dirty="0"/>
              <a:t>]. </a:t>
            </a:r>
          </a:p>
          <a:p>
            <a:endParaRPr lang="en-US" altLang="zh-CN" dirty="0"/>
          </a:p>
          <a:p>
            <a:r>
              <a:rPr lang="en-US" altLang="zh-CN" dirty="0"/>
              <a:t>Therefore, we employ a 4D RGBT</a:t>
            </a:r>
            <a:r>
              <a:rPr lang="en-US" altLang="zh-CN" baseline="0" dirty="0"/>
              <a:t> skew polytope to extract the video palette.</a:t>
            </a:r>
            <a:endParaRPr lang="en-US" altLang="zh-CN"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6</a:t>
            </a:fld>
            <a:endParaRPr lang="zh-CN" altLang="en-US"/>
          </a:p>
        </p:txBody>
      </p:sp>
    </p:spTree>
    <p:extLst>
      <p:ext uri="{BB962C8B-B14F-4D97-AF65-F5344CB8AC3E}">
        <p14:creationId xmlns:p14="http://schemas.microsoft.com/office/powerpoint/2010/main" val="398939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resulted 4D skew polytope corresponds to the generated geometric palette.</a:t>
            </a:r>
          </a:p>
          <a:p>
            <a:r>
              <a:rPr lang="en-US" altLang="zh-CN" dirty="0"/>
              <a:t>So far, we have already extracted the geometry palette from a given video, next we show how to use it to recolor the video. </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7</a:t>
            </a:fld>
            <a:endParaRPr lang="zh-CN" altLang="en-US"/>
          </a:p>
        </p:txBody>
      </p:sp>
    </p:spTree>
    <p:extLst>
      <p:ext uri="{BB962C8B-B14F-4D97-AF65-F5344CB8AC3E}">
        <p14:creationId xmlns:p14="http://schemas.microsoft.com/office/powerpoint/2010/main" val="160551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show some video recoloring results.</a:t>
            </a:r>
          </a:p>
          <a:p>
            <a:endParaRPr lang="en-US" altLang="zh-CN" dirty="0"/>
          </a:p>
          <a:p>
            <a:r>
              <a:rPr lang="en-US" altLang="zh-CN" dirty="0"/>
              <a:t>In this video, we make the mountain gradually change from spring to autumn.</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8</a:t>
            </a:fld>
            <a:endParaRPr lang="zh-CN" altLang="en-US"/>
          </a:p>
        </p:txBody>
      </p:sp>
    </p:spTree>
    <p:extLst>
      <p:ext uri="{BB962C8B-B14F-4D97-AF65-F5344CB8AC3E}">
        <p14:creationId xmlns:p14="http://schemas.microsoft.com/office/powerpoint/2010/main" val="1325669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video, we make the cloud color changes from gray to red.</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9</a:t>
            </a:fld>
            <a:endParaRPr lang="zh-CN" altLang="en-US"/>
          </a:p>
        </p:txBody>
      </p:sp>
    </p:spTree>
    <p:extLst>
      <p:ext uri="{BB962C8B-B14F-4D97-AF65-F5344CB8AC3E}">
        <p14:creationId xmlns:p14="http://schemas.microsoft.com/office/powerpoint/2010/main" val="3116686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27391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60495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3364672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FEE80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5764213" y="3997011"/>
            <a:ext cx="3183142" cy="553998"/>
          </a:xfrm>
          <a:solidFill>
            <a:schemeClr val="tx1"/>
          </a:solidFill>
        </p:spPr>
        <p:txBody>
          <a:bodyPr wrap="square" lIns="182880" tIns="91440" rIns="182880" bIns="91440" anchor="t" anchorCtr="0">
            <a:spAutoFit/>
          </a:bodyPr>
          <a:lstStyle>
            <a:lvl1pPr marL="0" indent="0" algn="l">
              <a:lnSpc>
                <a:spcPct val="100000"/>
              </a:lnSpc>
              <a:spcBef>
                <a:spcPts val="0"/>
              </a:spcBef>
              <a:spcAft>
                <a:spcPts val="0"/>
              </a:spcAft>
              <a:buNone/>
              <a:defRPr sz="2400" cap="all"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p:nvPr>
        </p:nvSpPr>
        <p:spPr>
          <a:xfrm>
            <a:off x="5764214" y="3200416"/>
            <a:ext cx="4766128" cy="615553"/>
          </a:xfrm>
          <a:solidFill>
            <a:schemeClr val="tx1"/>
          </a:solidFill>
        </p:spPr>
        <p:txBody>
          <a:bodyPr wrap="square" lIns="182880" tIns="45720" rIns="182880" bIns="45720" anchor="b" anchorCtr="0">
            <a:spAutoFit/>
          </a:bodyPr>
          <a:lstStyle>
            <a:lvl1pPr algn="l">
              <a:lnSpc>
                <a:spcPct val="100000"/>
              </a:lnSpc>
              <a:defRPr sz="3400" b="1" i="0" cap="all" baseline="0">
                <a:solidFill>
                  <a:schemeClr val="accent1"/>
                </a:solidFill>
              </a:defRPr>
            </a:lvl1pPr>
          </a:lstStyle>
          <a:p>
            <a:endParaRPr lang="en-US" dirty="0"/>
          </a:p>
        </p:txBody>
      </p:sp>
      <p:sp>
        <p:nvSpPr>
          <p:cNvPr id="5" name="Footer Placeholder 4">
            <a:extLst>
              <a:ext uri="{FF2B5EF4-FFF2-40B4-BE49-F238E27FC236}">
                <a16:creationId xmlns:a16="http://schemas.microsoft.com/office/drawing/2014/main" id="{559200B6-B05E-014C-9BEF-D9BDFA2BBE14}"/>
              </a:ext>
            </a:extLst>
          </p:cNvPr>
          <p:cNvSpPr>
            <a:spLocks noGrp="1"/>
          </p:cNvSpPr>
          <p:nvPr>
            <p:ph type="ftr" sz="quarter" idx="11"/>
          </p:nvPr>
        </p:nvSpPr>
        <p:spPr/>
        <p:txBody>
          <a:bodyPr/>
          <a:lstStyle/>
          <a:p>
            <a:r>
              <a:rPr lang="en-US" dirty="0"/>
              <a:t>© 2021 SIGGRAPH. All Rights Reserved.</a:t>
            </a:r>
          </a:p>
        </p:txBody>
      </p:sp>
      <p:pic>
        <p:nvPicPr>
          <p:cNvPr id="11" name="Picture 10">
            <a:extLst>
              <a:ext uri="{FF2B5EF4-FFF2-40B4-BE49-F238E27FC236}">
                <a16:creationId xmlns:a16="http://schemas.microsoft.com/office/drawing/2014/main" id="{D9D06B59-552E-0646-89A1-C325395B75B8}"/>
              </a:ext>
            </a:extLst>
          </p:cNvPr>
          <p:cNvPicPr>
            <a:picLocks noChangeAspect="1"/>
          </p:cNvPicPr>
          <p:nvPr userDrawn="1"/>
        </p:nvPicPr>
        <p:blipFill>
          <a:blip r:embed="rId2"/>
          <a:srcRect/>
          <a:stretch/>
        </p:blipFill>
        <p:spPr>
          <a:xfrm>
            <a:off x="5723014" y="1500172"/>
            <a:ext cx="2891568" cy="696386"/>
          </a:xfrm>
          <a:prstGeom prst="rect">
            <a:avLst/>
          </a:prstGeom>
        </p:spPr>
      </p:pic>
      <p:cxnSp>
        <p:nvCxnSpPr>
          <p:cNvPr id="13" name="Straight Connector 12">
            <a:extLst>
              <a:ext uri="{FF2B5EF4-FFF2-40B4-BE49-F238E27FC236}">
                <a16:creationId xmlns:a16="http://schemas.microsoft.com/office/drawing/2014/main" id="{58101204-CE2C-894D-99A6-91401B2A278F}"/>
              </a:ext>
            </a:extLst>
          </p:cNvPr>
          <p:cNvCxnSpPr/>
          <p:nvPr userDrawn="1"/>
        </p:nvCxnSpPr>
        <p:spPr>
          <a:xfrm>
            <a:off x="11463688"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B36949-1A32-3C46-8A29-E425613E1138}"/>
              </a:ext>
            </a:extLst>
          </p:cNvPr>
          <p:cNvCxnSpPr/>
          <p:nvPr userDrawn="1"/>
        </p:nvCxnSpPr>
        <p:spPr>
          <a:xfrm>
            <a:off x="721895"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721895"/>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0CA3187-3B72-794F-B548-54DE9BEDA13A}"/>
              </a:ext>
            </a:extLst>
          </p:cNvPr>
          <p:cNvCxnSpPr>
            <a:cxnSpLocks/>
          </p:cNvCxnSpPr>
          <p:nvPr userDrawn="1"/>
        </p:nvCxnSpPr>
        <p:spPr>
          <a:xfrm>
            <a:off x="1524" y="613129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0454B8D-B55F-C54F-B532-2D997060E9A8}"/>
              </a:ext>
            </a:extLst>
          </p:cNvPr>
          <p:cNvPicPr>
            <a:picLocks noChangeAspect="1"/>
          </p:cNvPicPr>
          <p:nvPr userDrawn="1"/>
        </p:nvPicPr>
        <p:blipFill rotWithShape="1">
          <a:blip r:embed="rId3"/>
          <a:srcRect r="59611"/>
          <a:stretch/>
        </p:blipFill>
        <p:spPr>
          <a:xfrm>
            <a:off x="0" y="0"/>
            <a:ext cx="4919131" cy="6858000"/>
          </a:xfrm>
          <a:prstGeom prst="rect">
            <a:avLst/>
          </a:prstGeom>
        </p:spPr>
      </p:pic>
      <p:sp>
        <p:nvSpPr>
          <p:cNvPr id="17" name="TextBox 16">
            <a:extLst>
              <a:ext uri="{FF2B5EF4-FFF2-40B4-BE49-F238E27FC236}">
                <a16:creationId xmlns:a16="http://schemas.microsoft.com/office/drawing/2014/main" id="{0D059A77-E601-2645-8CD4-1869E96E276E}"/>
              </a:ext>
            </a:extLst>
          </p:cNvPr>
          <p:cNvSpPr txBox="1"/>
          <p:nvPr userDrawn="1"/>
        </p:nvSpPr>
        <p:spPr>
          <a:xfrm>
            <a:off x="8287349" y="6340760"/>
            <a:ext cx="2993457" cy="338554"/>
          </a:xfrm>
          <a:prstGeom prst="rect">
            <a:avLst/>
          </a:prstGeom>
          <a:noFill/>
        </p:spPr>
        <p:txBody>
          <a:bodyPr wrap="square" rtlCol="0">
            <a:spAutoFit/>
          </a:bodyPr>
          <a:lstStyle/>
          <a:p>
            <a:pPr algn="r"/>
            <a:r>
              <a:rPr lang="en-US" sz="800" dirty="0">
                <a:solidFill>
                  <a:schemeClr val="tx1"/>
                </a:solidFill>
              </a:rPr>
              <a:t>THE PREMIER </a:t>
            </a:r>
            <a:r>
              <a:rPr lang="en-US" sz="800" b="1" dirty="0">
                <a:solidFill>
                  <a:schemeClr val="tx1"/>
                </a:solidFill>
              </a:rPr>
              <a:t>CONFERENCE </a:t>
            </a:r>
            <a:r>
              <a:rPr lang="en-US" sz="800" b="0" dirty="0">
                <a:solidFill>
                  <a:schemeClr val="tx1"/>
                </a:solidFill>
              </a:rPr>
              <a:t>&amp; </a:t>
            </a:r>
            <a:r>
              <a:rPr lang="en-US" sz="800" b="1" dirty="0">
                <a:solidFill>
                  <a:schemeClr val="tx1"/>
                </a:solidFill>
              </a:rPr>
              <a:t>EXHIBITION </a:t>
            </a:r>
            <a:r>
              <a:rPr lang="en-US" sz="800" dirty="0">
                <a:solidFill>
                  <a:schemeClr val="tx1"/>
                </a:solidFill>
              </a:rPr>
              <a:t>IN COMPUTER GRAPHICS &amp; INTERACTIVE TECHNIQUES</a:t>
            </a:r>
          </a:p>
        </p:txBody>
      </p:sp>
    </p:spTree>
    <p:extLst>
      <p:ext uri="{BB962C8B-B14F-4D97-AF65-F5344CB8AC3E}">
        <p14:creationId xmlns:p14="http://schemas.microsoft.com/office/powerpoint/2010/main" val="220640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02166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244876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48385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4244867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352765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57899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57769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96B67E-FE5B-4570-B0AC-A58720397019}" type="datetimeFigureOut">
              <a:rPr lang="zh-CN" altLang="en-US" smtClean="0"/>
              <a:t>2021/6/5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14948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6B67E-FE5B-4570-B0AC-A58720397019}" type="datetimeFigureOut">
              <a:rPr lang="zh-CN" altLang="en-US" smtClean="0"/>
              <a:t>2021/6/5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3607981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14.mp4"/><Relationship Id="rId7" Type="http://schemas.openxmlformats.org/officeDocument/2006/relationships/image" Target="../media/image35.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video" Target="../media/media14.mp4"/></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16.mp4"/><Relationship Id="rId7" Type="http://schemas.openxmlformats.org/officeDocument/2006/relationships/image" Target="../media/image37.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video" Target="../media/media16.mp4"/></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18.mp4"/><Relationship Id="rId7" Type="http://schemas.openxmlformats.org/officeDocument/2006/relationships/image" Target="../media/image39.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video" Target="../media/media18.mp4"/></Relationships>
</file>

<file path=ppt/slides/_rels/slide13.xml.rels><?xml version="1.0" encoding="UTF-8" standalone="yes"?>
<Relationships xmlns="http://schemas.openxmlformats.org/package/2006/relationships"><Relationship Id="rId8" Type="http://schemas.openxmlformats.org/officeDocument/2006/relationships/hyperlink" Target="mailto:tanjianchaoustc@gmail.com" TargetMode="External"/><Relationship Id="rId3" Type="http://schemas.openxmlformats.org/officeDocument/2006/relationships/slideLayout" Target="../slideLayouts/slideLayout2.xml"/><Relationship Id="rId7" Type="http://schemas.openxmlformats.org/officeDocument/2006/relationships/hyperlink" Target="mailto:xukun@tsinghua.edu.cn" TargetMode="External"/><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hyperlink" Target="mailto:leikx18@mails.tsinghua.edu.cn" TargetMode="External"/><Relationship Id="rId11" Type="http://schemas.openxmlformats.org/officeDocument/2006/relationships/image" Target="../media/image42.png"/><Relationship Id="rId5" Type="http://schemas.openxmlformats.org/officeDocument/2006/relationships/hyperlink" Target="mailto:duzj19@mails.tsinghua.edu.cn" TargetMode="External"/><Relationship Id="rId10" Type="http://schemas.openxmlformats.org/officeDocument/2006/relationships/image" Target="../media/image41.png"/><Relationship Id="rId4" Type="http://schemas.openxmlformats.org/officeDocument/2006/relationships/notesSlide" Target="../notesSlides/notesSlide13.xml"/><Relationship Id="rId9" Type="http://schemas.openxmlformats.org/officeDocument/2006/relationships/hyperlink" Target="mailto:ygingold@gmu.ed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video" Target="../media/media2.mp4"/><Relationship Id="rId7" Type="http://schemas.openxmlformats.org/officeDocument/2006/relationships/notesSlide" Target="../notesSlides/notesSlide2.xml"/><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11.png"/><Relationship Id="rId5" Type="http://schemas.openxmlformats.org/officeDocument/2006/relationships/video" Target="../media/media3.mp4"/><Relationship Id="rId10" Type="http://schemas.openxmlformats.org/officeDocument/2006/relationships/image" Target="../media/image10.png"/><Relationship Id="rId4" Type="http://schemas.microsoft.com/office/2007/relationships/media" Target="../media/media3.mp4"/><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video" Target="../media/media6.mp4"/><Relationship Id="rId7" Type="http://schemas.openxmlformats.org/officeDocument/2006/relationships/image" Target="../media/image20.png"/><Relationship Id="rId12" Type="http://schemas.openxmlformats.org/officeDocument/2006/relationships/image" Target="../media/image24.png"/><Relationship Id="rId2" Type="http://schemas.microsoft.com/office/2007/relationships/media" Target="../media/media6.mp4"/><Relationship Id="rId1" Type="http://schemas.openxmlformats.org/officeDocument/2006/relationships/tags" Target="../tags/tag2.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notesSlide" Target="../notesSlides/notesSlide5.xml"/><Relationship Id="rId10"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video" Target="../media/media7.mp4"/><Relationship Id="rId7" Type="http://schemas.openxmlformats.org/officeDocument/2006/relationships/image" Target="../media/image26.png"/><Relationship Id="rId2" Type="http://schemas.microsoft.com/office/2007/relationships/media" Target="../media/media7.mp4"/><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notesSlide" Target="../notesSlides/notesSlide6.xml"/><Relationship Id="rId10" Type="http://schemas.openxmlformats.org/officeDocument/2006/relationships/image" Target="../media/image29.png"/><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video" Target="../media/media8.mp4"/><Relationship Id="rId2" Type="http://schemas.microsoft.com/office/2007/relationships/media" Target="../media/media8.mp4"/><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10.mp4"/><Relationship Id="rId7" Type="http://schemas.openxmlformats.org/officeDocument/2006/relationships/image" Target="../media/image31.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video" Target="../media/media10.mp4"/></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12.mp4"/><Relationship Id="rId7" Type="http://schemas.openxmlformats.org/officeDocument/2006/relationships/image" Target="../media/image33.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video" Target="../media/media1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F5AE2E-689A-6945-B94E-F839AFE2C50D}"/>
              </a:ext>
            </a:extLst>
          </p:cNvPr>
          <p:cNvSpPr>
            <a:spLocks noGrp="1"/>
          </p:cNvSpPr>
          <p:nvPr>
            <p:ph type="ftr" sz="quarter" idx="11"/>
          </p:nvPr>
        </p:nvSpPr>
        <p:spPr>
          <a:xfrm>
            <a:off x="4052887" y="6356350"/>
            <a:ext cx="4114800" cy="365125"/>
          </a:xfrm>
        </p:spPr>
        <p:txBody>
          <a:bodyPr/>
          <a:lstStyle/>
          <a:p>
            <a:r>
              <a:rPr lang="en-US"/>
              <a:t>© 2021 SIGGRAPH. All Rights Reserved.</a:t>
            </a:r>
            <a:endParaRPr lang="en-US" dirty="0"/>
          </a:p>
        </p:txBody>
      </p:sp>
      <p:sp>
        <p:nvSpPr>
          <p:cNvPr id="12" name="矩形 11"/>
          <p:cNvSpPr/>
          <p:nvPr/>
        </p:nvSpPr>
        <p:spPr>
          <a:xfrm>
            <a:off x="5295901" y="3694945"/>
            <a:ext cx="6191250" cy="1554272"/>
          </a:xfrm>
          <a:prstGeom prst="rect">
            <a:avLst/>
          </a:prstGeom>
        </p:spPr>
        <p:txBody>
          <a:bodyPr wrap="square">
            <a:spAutoFit/>
          </a:bodyPr>
          <a:lstStyle/>
          <a:p>
            <a:r>
              <a:rPr lang="en-US" altLang="zh-CN" sz="1900" b="1" dirty="0">
                <a:latin typeface="Arial" panose="020B0604020202020204" pitchFamily="34" charset="0"/>
                <a:cs typeface="Arial" panose="020B0604020202020204" pitchFamily="34" charset="0"/>
              </a:rPr>
              <a:t>Zheng-Jun Du	</a:t>
            </a:r>
            <a:r>
              <a:rPr lang="en-US" altLang="zh-CN" sz="1900" dirty="0">
                <a:latin typeface="Arial" panose="020B0604020202020204" pitchFamily="34" charset="0"/>
                <a:cs typeface="Arial" panose="020B0604020202020204" pitchFamily="34" charset="0"/>
              </a:rPr>
              <a:t>Tsinghua University, Qinghai University</a:t>
            </a:r>
          </a:p>
          <a:p>
            <a:r>
              <a:rPr lang="en-US" altLang="zh-CN" sz="1900" b="1" dirty="0">
                <a:latin typeface="Arial" panose="020B0604020202020204" pitchFamily="34" charset="0"/>
                <a:cs typeface="Arial" panose="020B0604020202020204" pitchFamily="34" charset="0"/>
              </a:rPr>
              <a:t>Kai-Xiang Lei	</a:t>
            </a:r>
            <a:r>
              <a:rPr lang="en-US" altLang="zh-CN" sz="1900" dirty="0">
                <a:latin typeface="Arial" panose="020B0604020202020204" pitchFamily="34" charset="0"/>
                <a:cs typeface="Arial" panose="020B0604020202020204" pitchFamily="34" charset="0"/>
              </a:rPr>
              <a:t>Tsinghua University</a:t>
            </a:r>
          </a:p>
          <a:p>
            <a:r>
              <a:rPr lang="en-US" altLang="zh-CN" sz="1900" b="1" dirty="0">
                <a:latin typeface="Arial" panose="020B0604020202020204" pitchFamily="34" charset="0"/>
                <a:cs typeface="Arial" panose="020B0604020202020204" pitchFamily="34" charset="0"/>
              </a:rPr>
              <a:t>Kun Xu		</a:t>
            </a:r>
            <a:r>
              <a:rPr lang="en-US" altLang="zh-CN" sz="1900" dirty="0">
                <a:latin typeface="Arial" panose="020B0604020202020204" pitchFamily="34" charset="0"/>
                <a:cs typeface="Arial" panose="020B0604020202020204" pitchFamily="34" charset="0"/>
              </a:rPr>
              <a:t>Tsinghua University</a:t>
            </a:r>
          </a:p>
          <a:p>
            <a:r>
              <a:rPr lang="en-US" altLang="zh-CN" sz="1900" b="1" dirty="0" err="1">
                <a:latin typeface="Arial" panose="020B0604020202020204" pitchFamily="34" charset="0"/>
                <a:cs typeface="Arial" panose="020B0604020202020204" pitchFamily="34" charset="0"/>
              </a:rPr>
              <a:t>Jianchao</a:t>
            </a:r>
            <a:r>
              <a:rPr lang="en-US" altLang="zh-CN" sz="1900" b="1" dirty="0">
                <a:latin typeface="Arial" panose="020B0604020202020204" pitchFamily="34" charset="0"/>
                <a:cs typeface="Arial" panose="020B0604020202020204" pitchFamily="34" charset="0"/>
              </a:rPr>
              <a:t> Tan</a:t>
            </a:r>
            <a:r>
              <a:rPr lang="en-US" altLang="zh-CN" sz="1900" b="1" baseline="30000" dirty="0">
                <a:latin typeface="Arial" panose="020B0604020202020204" pitchFamily="34" charset="0"/>
                <a:cs typeface="Arial" panose="020B0604020202020204" pitchFamily="34" charset="0"/>
              </a:rPr>
              <a:t>	</a:t>
            </a:r>
            <a:r>
              <a:rPr lang="en-US" altLang="zh-CN" sz="1900" dirty="0" err="1">
                <a:latin typeface="Arial" panose="020B0604020202020204" pitchFamily="34" charset="0"/>
                <a:cs typeface="Arial" panose="020B0604020202020204" pitchFamily="34" charset="0"/>
              </a:rPr>
              <a:t>Kwai</a:t>
            </a:r>
            <a:r>
              <a:rPr lang="en-US" altLang="zh-CN" sz="1900" dirty="0">
                <a:latin typeface="Arial" panose="020B0604020202020204" pitchFamily="34" charset="0"/>
                <a:cs typeface="Arial" panose="020B0604020202020204" pitchFamily="34" charset="0"/>
              </a:rPr>
              <a:t> Inc.</a:t>
            </a:r>
          </a:p>
          <a:p>
            <a:r>
              <a:rPr lang="en-US" altLang="zh-CN" sz="1900" b="1" dirty="0" err="1">
                <a:latin typeface="Arial" panose="020B0604020202020204" pitchFamily="34" charset="0"/>
                <a:cs typeface="Arial" panose="020B0604020202020204" pitchFamily="34" charset="0"/>
              </a:rPr>
              <a:t>Yotam</a:t>
            </a:r>
            <a:r>
              <a:rPr lang="en-US" altLang="zh-CN" sz="1900" b="1" dirty="0">
                <a:latin typeface="Arial" panose="020B0604020202020204" pitchFamily="34" charset="0"/>
                <a:cs typeface="Arial" panose="020B0604020202020204" pitchFamily="34" charset="0"/>
              </a:rPr>
              <a:t> </a:t>
            </a:r>
            <a:r>
              <a:rPr lang="en-US" altLang="zh-CN" sz="1900" b="1" dirty="0" err="1">
                <a:latin typeface="Arial" panose="020B0604020202020204" pitchFamily="34" charset="0"/>
                <a:cs typeface="Arial" panose="020B0604020202020204" pitchFamily="34" charset="0"/>
              </a:rPr>
              <a:t>Gingold</a:t>
            </a:r>
            <a:r>
              <a:rPr lang="en-US" altLang="zh-CN" sz="1900" b="1" dirty="0">
                <a:latin typeface="Arial" panose="020B0604020202020204" pitchFamily="34" charset="0"/>
                <a:cs typeface="Arial" panose="020B0604020202020204" pitchFamily="34" charset="0"/>
              </a:rPr>
              <a:t>	</a:t>
            </a:r>
            <a:r>
              <a:rPr lang="en-US" altLang="zh-CN" sz="1900" dirty="0">
                <a:latin typeface="Arial" panose="020B0604020202020204" pitchFamily="34" charset="0"/>
                <a:cs typeface="Arial" panose="020B0604020202020204" pitchFamily="34" charset="0"/>
              </a:rPr>
              <a:t>George Mason University</a:t>
            </a:r>
            <a:endParaRPr lang="zh-CN" altLang="en-US" sz="1900" dirty="0">
              <a:latin typeface="Arial" panose="020B0604020202020204" pitchFamily="34" charset="0"/>
              <a:cs typeface="Arial" panose="020B0604020202020204" pitchFamily="34" charset="0"/>
            </a:endParaRPr>
          </a:p>
        </p:txBody>
      </p:sp>
      <p:sp>
        <p:nvSpPr>
          <p:cNvPr id="16" name="矩形 15"/>
          <p:cNvSpPr/>
          <p:nvPr/>
        </p:nvSpPr>
        <p:spPr>
          <a:xfrm>
            <a:off x="5391150" y="2552025"/>
            <a:ext cx="6000750" cy="1015663"/>
          </a:xfrm>
          <a:prstGeom prst="rect">
            <a:avLst/>
          </a:prstGeom>
          <a:solidFill>
            <a:schemeClr val="tx1"/>
          </a:solidFill>
        </p:spPr>
        <p:txBody>
          <a:bodyPr wrap="square">
            <a:spAutoFit/>
          </a:bodyPr>
          <a:lstStyle/>
          <a:p>
            <a:r>
              <a:rPr lang="it-IT" altLang="zh-CN" sz="3000" b="1" dirty="0">
                <a:solidFill>
                  <a:srgbClr val="FEE800"/>
                </a:solidFill>
                <a:latin typeface="Arial" panose="020B0604020202020204" pitchFamily="34" charset="0"/>
                <a:cs typeface="Arial" panose="020B0604020202020204" pitchFamily="34" charset="0"/>
              </a:rPr>
              <a:t>Video Recoloring via Spatial-Temporal Geometric Palettes</a:t>
            </a:r>
            <a:endParaRPr lang="zh-CN" altLang="en-US" sz="3000" dirty="0">
              <a:solidFill>
                <a:srgbClr val="FEE800"/>
              </a:solidFill>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49053" y="5225542"/>
            <a:ext cx="1290219" cy="840035"/>
          </a:xfrm>
          <a:prstGeom prst="rect">
            <a:avLst/>
          </a:prstGeom>
        </p:spPr>
      </p:pic>
      <p:pic>
        <p:nvPicPr>
          <p:cNvPr id="11" name="图片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1510" y="5470155"/>
            <a:ext cx="636459" cy="636459"/>
          </a:xfrm>
          <a:prstGeom prst="rect">
            <a:avLst/>
          </a:prstGeom>
        </p:spPr>
      </p:pic>
      <p:pic>
        <p:nvPicPr>
          <p:cNvPr id="2" name="图片 1"/>
          <p:cNvPicPr>
            <a:picLocks noChangeAspect="1"/>
          </p:cNvPicPr>
          <p:nvPr/>
        </p:nvPicPr>
        <p:blipFill>
          <a:blip r:embed="rId7">
            <a:clrChange>
              <a:clrFrom>
                <a:srgbClr val="FFFFFF"/>
              </a:clrFrom>
              <a:clrTo>
                <a:srgbClr val="FFFFFF">
                  <a:alpha val="0"/>
                </a:srgbClr>
              </a:clrTo>
            </a:clrChange>
          </a:blip>
          <a:stretch>
            <a:fillRect/>
          </a:stretch>
        </p:blipFill>
        <p:spPr>
          <a:xfrm>
            <a:off x="8257601" y="5470155"/>
            <a:ext cx="1544388" cy="596641"/>
          </a:xfrm>
          <a:prstGeom prst="rect">
            <a:avLst/>
          </a:prstGeom>
        </p:spPr>
      </p:pic>
      <p:pic>
        <p:nvPicPr>
          <p:cNvPr id="10" name="图片 9"/>
          <p:cNvPicPr>
            <a:picLocks noChangeAspect="1"/>
          </p:cNvPicPr>
          <p:nvPr/>
        </p:nvPicPr>
        <p:blipFill>
          <a:blip r:embed="rId8">
            <a:clrChange>
              <a:clrFrom>
                <a:srgbClr val="FFFFFF"/>
              </a:clrFrom>
              <a:clrTo>
                <a:srgbClr val="FFFFFF">
                  <a:alpha val="0"/>
                </a:srgbClr>
              </a:clrTo>
            </a:clrChange>
          </a:blip>
          <a:stretch>
            <a:fillRect/>
          </a:stretch>
        </p:blipFill>
        <p:spPr>
          <a:xfrm>
            <a:off x="5295901" y="5478881"/>
            <a:ext cx="2032823" cy="647804"/>
          </a:xfrm>
          <a:prstGeom prst="rect">
            <a:avLst/>
          </a:prstGeom>
        </p:spPr>
      </p:pic>
      <p:pic>
        <p:nvPicPr>
          <p:cNvPr id="6" name="视频 5">
            <a:hlinkClick r:id="" action="ppaction://media"/>
            <a:extLst>
              <a:ext uri="{FF2B5EF4-FFF2-40B4-BE49-F238E27FC236}">
                <a16:creationId xmlns:a16="http://schemas.microsoft.com/office/drawing/2014/main" id="{CB635CC9-21BF-49E8-8EF8-599F094FCD3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1" y="0"/>
            <a:ext cx="2285999" cy="1714500"/>
          </a:xfrm>
          <a:prstGeom prst="rect">
            <a:avLst/>
          </a:prstGeom>
        </p:spPr>
      </p:pic>
    </p:spTree>
    <p:extLst>
      <p:ext uri="{BB962C8B-B14F-4D97-AF65-F5344CB8AC3E}">
        <p14:creationId xmlns:p14="http://schemas.microsoft.com/office/powerpoint/2010/main" val="1124252074"/>
      </p:ext>
    </p:extLst>
  </p:cSld>
  <p:clrMapOvr>
    <a:masterClrMapping/>
  </p:clrMapOvr>
  <mc:AlternateContent xmlns:mc="http://schemas.openxmlformats.org/markup-compatibility/2006" xmlns:p14="http://schemas.microsoft.com/office/powerpoint/2010/main">
    <mc:Choice Requires="p14">
      <p:transition spd="slow" p14:dur="2000" advTm="12213"/>
    </mc:Choice>
    <mc:Fallback xmlns="">
      <p:transition spd="slow" advTm="12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ult-clou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43000" y="1110021"/>
            <a:ext cx="9906000" cy="5572125"/>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Times New Roman" panose="02020603050405020304" pitchFamily="18" charset="0"/>
              <a:cs typeface="Times New Roman" panose="02020603050405020304" pitchFamily="18" charset="0"/>
            </a:endParaRPr>
          </a:p>
        </p:txBody>
      </p:sp>
      <p:pic>
        <p:nvPicPr>
          <p:cNvPr id="5" name="视频 4">
            <a:hlinkClick r:id="" action="ppaction://media"/>
            <a:extLst>
              <a:ext uri="{FF2B5EF4-FFF2-40B4-BE49-F238E27FC236}">
                <a16:creationId xmlns:a16="http://schemas.microsoft.com/office/drawing/2014/main" id="{180C468F-4BCD-4068-9FDC-3D6177BB1C7A}"/>
              </a:ext>
            </a:extLst>
          </p:cNvPr>
          <p:cNvPicPr>
            <a:picLocks noChangeAspect="1"/>
          </p:cNvPicPr>
          <p:nvPr>
            <a:videoFile r:link="rId4"/>
            <p:extLst>
              <p:ext uri="{DAA4B4D4-6D71-4841-9C94-3DE7FCFB9230}">
                <p14:media xmlns:p14="http://schemas.microsoft.com/office/powerpoint/2010/main" r:embed="rId3"/>
              </p:ext>
              <p:ext uri="{42D2F446-02D8-4167-A562-619A0277C38B}">
                <p15:isNarration xmlns:p15="http://schemas.microsoft.com/office/powerpoint/2012/main" val="1"/>
              </p:ext>
            </p:extLst>
          </p:nvPr>
        </p:nvPicPr>
        <p:blipFill>
          <a:blip r:embed="rId8"/>
          <a:stretch>
            <a:fillRect/>
          </a:stretch>
        </p:blipFill>
        <p:spPr>
          <a:xfrm>
            <a:off x="9906000" y="0"/>
            <a:ext cx="2285999" cy="1714500"/>
          </a:xfrm>
          <a:prstGeom prst="rect">
            <a:avLst/>
          </a:prstGeom>
        </p:spPr>
      </p:pic>
    </p:spTree>
    <p:extLst>
      <p:ext uri="{BB962C8B-B14F-4D97-AF65-F5344CB8AC3E}">
        <p14:creationId xmlns:p14="http://schemas.microsoft.com/office/powerpoint/2010/main" val="1999904031"/>
      </p:ext>
    </p:extLst>
  </p:cSld>
  <p:clrMapOvr>
    <a:masterClrMapping/>
  </p:clrMapOvr>
  <mc:AlternateContent xmlns:mc="http://schemas.openxmlformats.org/markup-compatibility/2006" xmlns:p14="http://schemas.microsoft.com/office/powerpoint/2010/main">
    <mc:Choice Requires="p14">
      <p:transition spd="slow" p14:dur="2000" advTm="9639"/>
    </mc:Choice>
    <mc:Fallback xmlns="">
      <p:transition spd="slow" advTm="9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48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extLst mod="1">
    <p:ext uri="{E180D4A7-C9FB-4DFB-919C-405C955672EB}">
      <p14:showEvtLst xmlns:p14="http://schemas.microsoft.com/office/powerpoint/2010/main">
        <p14:playEvt time="33" objId="8"/>
        <p14:playEvt time="5005" objId="8"/>
        <p14:stopEvt time="9639" objId="8"/>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ult-c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43000" y="1110021"/>
            <a:ext cx="9906000" cy="5572125"/>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Arial" panose="020B0604020202020204" pitchFamily="34" charset="0"/>
              <a:cs typeface="Arial" panose="020B0604020202020204" pitchFamily="34" charset="0"/>
            </a:endParaRPr>
          </a:p>
        </p:txBody>
      </p:sp>
      <p:pic>
        <p:nvPicPr>
          <p:cNvPr id="5" name="视频 4">
            <a:hlinkClick r:id="" action="ppaction://media"/>
            <a:extLst>
              <a:ext uri="{FF2B5EF4-FFF2-40B4-BE49-F238E27FC236}">
                <a16:creationId xmlns:a16="http://schemas.microsoft.com/office/drawing/2014/main" id="{7A4041C0-5F93-4E24-AE47-98CB45A8E369}"/>
              </a:ext>
            </a:extLst>
          </p:cNvPr>
          <p:cNvPicPr>
            <a:picLocks noChangeAspect="1"/>
          </p:cNvPicPr>
          <p:nvPr>
            <a:videoFile r:link="rId4"/>
            <p:extLst>
              <p:ext uri="{DAA4B4D4-6D71-4841-9C94-3DE7FCFB9230}">
                <p14:media xmlns:p14="http://schemas.microsoft.com/office/powerpoint/2010/main" r:embed="rId3"/>
              </p:ext>
              <p:ext uri="{42D2F446-02D8-4167-A562-619A0277C38B}">
                <p15:isNarration xmlns:p15="http://schemas.microsoft.com/office/powerpoint/2012/main" val="1"/>
              </p:ext>
            </p:extLst>
          </p:nvPr>
        </p:nvPicPr>
        <p:blipFill>
          <a:blip r:embed="rId8"/>
          <a:stretch>
            <a:fillRect/>
          </a:stretch>
        </p:blipFill>
        <p:spPr>
          <a:xfrm>
            <a:off x="9906000" y="0"/>
            <a:ext cx="2285999" cy="1714500"/>
          </a:xfrm>
          <a:prstGeom prst="rect">
            <a:avLst/>
          </a:prstGeom>
        </p:spPr>
      </p:pic>
    </p:spTree>
    <p:extLst>
      <p:ext uri="{BB962C8B-B14F-4D97-AF65-F5344CB8AC3E}">
        <p14:creationId xmlns:p14="http://schemas.microsoft.com/office/powerpoint/2010/main" val="4255125850"/>
      </p:ext>
    </p:extLst>
  </p:cSld>
  <p:clrMapOvr>
    <a:masterClrMapping/>
  </p:clrMapOvr>
  <mc:AlternateContent xmlns:mc="http://schemas.openxmlformats.org/markup-compatibility/2006" xmlns:p14="http://schemas.microsoft.com/office/powerpoint/2010/main">
    <mc:Choice Requires="p14">
      <p:transition spd="slow" p14:dur="2000" advTm="10860"/>
    </mc:Choice>
    <mc:Fallback xmlns="">
      <p:transition spd="slow" advTm="10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48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extLst mod="1">
    <p:ext uri="{E180D4A7-C9FB-4DFB-919C-405C955672EB}">
      <p14:showEvtLst xmlns:p14="http://schemas.microsoft.com/office/powerpoint/2010/main">
        <p14:playEvt time="32" objId="10"/>
        <p14:playEvt time="5196" objId="10"/>
        <p14:playEvt time="10226" objId="10"/>
        <p14:stopEvt time="10860" objId="1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Conclusion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544970"/>
            <a:ext cx="10515600" cy="1422911"/>
          </a:xfrm>
        </p:spPr>
        <p:txBody>
          <a:bodyPr/>
          <a:lstStyle/>
          <a:p>
            <a:r>
              <a:rPr lang="en-US" altLang="zh-CN" dirty="0">
                <a:latin typeface="Arial" panose="020B0604020202020204" pitchFamily="34" charset="0"/>
                <a:cs typeface="Arial" panose="020B0604020202020204" pitchFamily="34" charset="0"/>
              </a:rPr>
              <a:t>We proposed the first palette-based video recoloring</a:t>
            </a:r>
          </a:p>
          <a:p>
            <a:r>
              <a:rPr lang="en-US" altLang="zh-CN" dirty="0">
                <a:latin typeface="Arial" panose="020B0604020202020204" pitchFamily="34" charset="0"/>
                <a:cs typeface="Arial" panose="020B0604020202020204" pitchFamily="34" charset="0"/>
              </a:rPr>
              <a:t>Our method produces natural, artifact-free recoloring</a:t>
            </a:r>
          </a:p>
          <a:p>
            <a:pPr lvl="1"/>
            <a:endParaRPr lang="zh-CN" altLang="en-US" dirty="0">
              <a:latin typeface="Arial" panose="020B0604020202020204" pitchFamily="34" charset="0"/>
              <a:cs typeface="Arial" panose="020B0604020202020204" pitchFamily="34" charset="0"/>
            </a:endParaRPr>
          </a:p>
        </p:txBody>
      </p:sp>
      <p:pic>
        <p:nvPicPr>
          <p:cNvPr id="4" name="GU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67897" y="2788161"/>
            <a:ext cx="9189267" cy="359195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视频 6">
            <a:hlinkClick r:id="" action="ppaction://media"/>
            <a:extLst>
              <a:ext uri="{FF2B5EF4-FFF2-40B4-BE49-F238E27FC236}">
                <a16:creationId xmlns:a16="http://schemas.microsoft.com/office/drawing/2014/main" id="{ECCA4C3C-916C-469C-BFFC-6442336392B5}"/>
              </a:ext>
            </a:extLst>
          </p:cNvPr>
          <p:cNvPicPr>
            <a:picLocks noChangeAspect="1"/>
          </p:cNvPicPr>
          <p:nvPr>
            <a:videoFile r:link="rId4"/>
            <p:extLst>
              <p:ext uri="{DAA4B4D4-6D71-4841-9C94-3DE7FCFB9230}">
                <p14:media xmlns:p14="http://schemas.microsoft.com/office/powerpoint/2010/main" r:embed="rId3"/>
              </p:ext>
              <p:ext uri="{42D2F446-02D8-4167-A562-619A0277C38B}">
                <p15:isNarration xmlns:p15="http://schemas.microsoft.com/office/powerpoint/2012/main" val="1"/>
              </p:ext>
            </p:extLst>
          </p:nvPr>
        </p:nvPicPr>
        <p:blipFill>
          <a:blip r:embed="rId8"/>
          <a:stretch>
            <a:fillRect/>
          </a:stretch>
        </p:blipFill>
        <p:spPr>
          <a:xfrm>
            <a:off x="9906001" y="0"/>
            <a:ext cx="2285999" cy="1714500"/>
          </a:xfrm>
          <a:prstGeom prst="rect">
            <a:avLst/>
          </a:prstGeom>
        </p:spPr>
      </p:pic>
    </p:spTree>
    <p:extLst>
      <p:ext uri="{BB962C8B-B14F-4D97-AF65-F5344CB8AC3E}">
        <p14:creationId xmlns:p14="http://schemas.microsoft.com/office/powerpoint/2010/main" val="4030664941"/>
      </p:ext>
    </p:extLst>
  </p:cSld>
  <p:clrMapOvr>
    <a:masterClrMapping/>
  </p:clrMapOvr>
  <mc:AlternateContent xmlns:mc="http://schemas.openxmlformats.org/markup-compatibility/2006" xmlns:p14="http://schemas.microsoft.com/office/powerpoint/2010/main">
    <mc:Choice Requires="p14">
      <p:transition spd="slow" p14:dur="2000" advTm="24361"/>
    </mc:Choice>
    <mc:Fallback xmlns="">
      <p:transition spd="slow" advTm="2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5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extLst mod="1">
    <p:ext uri="{E180D4A7-C9FB-4DFB-919C-405C955672EB}">
      <p14:showEvtLst xmlns:p14="http://schemas.microsoft.com/office/powerpoint/2010/main">
        <p14:playEvt time="49" objId="4"/>
        <p14:playEvt time="16022" objId="4"/>
        <p14:stopEvt time="24361"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1068497" y="713155"/>
            <a:ext cx="10055003" cy="1325563"/>
          </a:xfrm>
          <a:ln>
            <a:solidFill>
              <a:schemeClr val="bg1"/>
            </a:solidFill>
          </a:ln>
        </p:spPr>
        <p:txBody>
          <a:bodyPr>
            <a:normAutofit/>
          </a:bodyPr>
          <a:lstStyle/>
          <a:p>
            <a:pPr algn="ctr"/>
            <a:r>
              <a:rPr lang="en-US" altLang="zh-CN" sz="6000" dirty="0">
                <a:latin typeface="Arial" panose="020B0604020202020204" pitchFamily="34" charset="0"/>
                <a:cs typeface="Arial" panose="020B0604020202020204" pitchFamily="34" charset="0"/>
              </a:rPr>
              <a:t>Thank</a:t>
            </a:r>
            <a:r>
              <a:rPr lang="zh-CN" altLang="en-US" sz="6000" dirty="0">
                <a:latin typeface="Arial" panose="020B0604020202020204" pitchFamily="34" charset="0"/>
                <a:cs typeface="Arial" panose="020B0604020202020204" pitchFamily="34" charset="0"/>
              </a:rPr>
              <a:t> </a:t>
            </a:r>
            <a:r>
              <a:rPr lang="en-US" altLang="zh-CN" sz="6000" dirty="0">
                <a:latin typeface="Arial" panose="020B0604020202020204" pitchFamily="34" charset="0"/>
                <a:cs typeface="Arial" panose="020B0604020202020204" pitchFamily="34" charset="0"/>
              </a:rPr>
              <a:t>You!</a:t>
            </a:r>
            <a:endParaRPr lang="en-US" sz="6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E0159ED-1305-B941-9A63-43A09B5392C3}"/>
              </a:ext>
            </a:extLst>
          </p:cNvPr>
          <p:cNvSpPr txBox="1"/>
          <p:nvPr/>
        </p:nvSpPr>
        <p:spPr>
          <a:xfrm>
            <a:off x="820847" y="2112225"/>
            <a:ext cx="10055003" cy="3416320"/>
          </a:xfrm>
          <a:prstGeom prst="rect">
            <a:avLst/>
          </a:prstGeom>
          <a:noFill/>
          <a:ln>
            <a:solidFill>
              <a:schemeClr val="bg1"/>
            </a:solidFill>
          </a:ln>
        </p:spPr>
        <p:txBody>
          <a:bodyPr wrap="square" rtlCol="0">
            <a:spAutoFit/>
          </a:bodyPr>
          <a:lstStyle/>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Contact</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Information:</a:t>
            </a:r>
          </a:p>
          <a:p>
            <a:pPr marL="742950" lvl="1" indent="-285750">
              <a:lnSpc>
                <a:spcPct val="150000"/>
              </a:lnSpc>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Zheng-Jun Du:</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5"/>
              </a:rPr>
              <a:t>duzj19@mails.tsinghua.edu.cn</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Kai-Xiang Lei:</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6"/>
              </a:rPr>
              <a:t>leikx18@mails.tsinghua.edu.cn</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err="1">
                <a:latin typeface="Arial" panose="020B0604020202020204" pitchFamily="34" charset="0"/>
                <a:cs typeface="Arial" panose="020B0604020202020204" pitchFamily="34" charset="0"/>
              </a:rPr>
              <a:t>Kun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Xu:</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7"/>
              </a:rPr>
              <a:t>xukun@tsinghua.edu.cn</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err="1">
                <a:latin typeface="Arial" panose="020B0604020202020204" pitchFamily="34" charset="0"/>
                <a:cs typeface="Arial" panose="020B0604020202020204" pitchFamily="34" charset="0"/>
              </a:rPr>
              <a:t>Jianchao</a:t>
            </a:r>
            <a:r>
              <a:rPr lang="en-US" altLang="zh-CN" sz="2400" dirty="0">
                <a:latin typeface="Arial" panose="020B0604020202020204" pitchFamily="34" charset="0"/>
                <a:cs typeface="Arial" panose="020B0604020202020204" pitchFamily="34" charset="0"/>
              </a:rPr>
              <a:t> Tan: </a:t>
            </a:r>
            <a:r>
              <a:rPr lang="en-US" altLang="zh-CN" sz="2400" dirty="0">
                <a:latin typeface="Arial" panose="020B0604020202020204" pitchFamily="34" charset="0"/>
                <a:cs typeface="Arial" panose="020B0604020202020204" pitchFamily="34" charset="0"/>
                <a:hlinkClick r:id="rId8"/>
              </a:rPr>
              <a:t>tanjianchaoustc@gmail.com</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err="1">
                <a:latin typeface="Arial" panose="020B0604020202020204" pitchFamily="34" charset="0"/>
                <a:cs typeface="Arial" panose="020B0604020202020204" pitchFamily="34" charset="0"/>
              </a:rPr>
              <a:t>Yotam</a:t>
            </a: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Gingold</a:t>
            </a:r>
            <a:r>
              <a:rPr lang="en-US" altLang="zh-CN"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9"/>
              </a:rPr>
              <a:t>ygingold@gmu.edu</a:t>
            </a:r>
            <a:endParaRPr lang="en-US" altLang="zh-CN" sz="240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2988" y="2525455"/>
            <a:ext cx="2476190" cy="2476190"/>
          </a:xfrm>
          <a:prstGeom prst="rect">
            <a:avLst/>
          </a:prstGeom>
        </p:spPr>
      </p:pic>
      <p:sp>
        <p:nvSpPr>
          <p:cNvPr id="5" name="矩形 4"/>
          <p:cNvSpPr/>
          <p:nvPr/>
        </p:nvSpPr>
        <p:spPr>
          <a:xfrm>
            <a:off x="8052988" y="5066880"/>
            <a:ext cx="2476190" cy="461665"/>
          </a:xfrm>
          <a:prstGeom prst="rect">
            <a:avLst/>
          </a:prstGeom>
        </p:spPr>
        <p:txBody>
          <a:bodyPr wrap="square">
            <a:spAutoFit/>
          </a:bodyPr>
          <a:lstStyle/>
          <a:p>
            <a:pPr algn="ctr"/>
            <a:r>
              <a:rPr lang="en-US" altLang="zh-CN" sz="2400" dirty="0">
                <a:latin typeface="Arial" panose="020B0604020202020204" pitchFamily="34" charset="0"/>
                <a:cs typeface="Arial" panose="020B0604020202020204" pitchFamily="34" charset="0"/>
              </a:rPr>
              <a:t>Project page</a:t>
            </a:r>
            <a:endParaRPr lang="zh-CN" altLang="en-US" sz="2400" dirty="0">
              <a:latin typeface="Arial" panose="020B0604020202020204" pitchFamily="34" charset="0"/>
              <a:cs typeface="Arial" panose="020B0604020202020204" pitchFamily="34" charset="0"/>
            </a:endParaRPr>
          </a:p>
        </p:txBody>
      </p:sp>
      <p:pic>
        <p:nvPicPr>
          <p:cNvPr id="8" name="视频 7">
            <a:hlinkClick r:id="" action="ppaction://media"/>
            <a:extLst>
              <a:ext uri="{FF2B5EF4-FFF2-40B4-BE49-F238E27FC236}">
                <a16:creationId xmlns:a16="http://schemas.microsoft.com/office/drawing/2014/main" id="{F5A71196-16A6-4F32-838D-F8CE731B62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tretch>
            <a:fillRect/>
          </a:stretch>
        </p:blipFill>
        <p:spPr>
          <a:xfrm>
            <a:off x="9906001" y="0"/>
            <a:ext cx="2285999" cy="1714500"/>
          </a:xfrm>
          <a:prstGeom prst="rect">
            <a:avLst/>
          </a:prstGeom>
        </p:spPr>
      </p:pic>
    </p:spTree>
    <p:extLst>
      <p:ext uri="{BB962C8B-B14F-4D97-AF65-F5344CB8AC3E}">
        <p14:creationId xmlns:p14="http://schemas.microsoft.com/office/powerpoint/2010/main" val="1071868512"/>
      </p:ext>
    </p:extLst>
  </p:cSld>
  <p:clrMapOvr>
    <a:masterClrMapping/>
  </p:clrMapOvr>
  <mc:AlternateContent xmlns:mc="http://schemas.openxmlformats.org/markup-compatibility/2006" xmlns:p14="http://schemas.microsoft.com/office/powerpoint/2010/main">
    <mc:Choice Requires="p14">
      <p:transition spd="slow" p14:dur="2000" advTm="7761"/>
    </mc:Choice>
    <mc:Fallback xmlns="">
      <p:transition spd="slow" advTm="7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Motivation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5"/>
            <a:ext cx="10515600" cy="578607"/>
          </a:xfrm>
        </p:spPr>
        <p:txBody>
          <a:bodyPr/>
          <a:lstStyle/>
          <a:p>
            <a:r>
              <a:rPr lang="en-US" altLang="zh-CN" dirty="0">
                <a:latin typeface="Arial" panose="020B0604020202020204" pitchFamily="34" charset="0"/>
                <a:cs typeface="Arial" panose="020B0604020202020204" pitchFamily="34" charset="0"/>
              </a:rPr>
              <a:t>Palette-based image recoloring is intuitive and simple</a:t>
            </a:r>
          </a:p>
          <a:p>
            <a:endParaRPr lang="zh-CN" altLang="en-US" dirty="0">
              <a:latin typeface="Arial" panose="020B0604020202020204" pitchFamily="34" charset="0"/>
              <a:cs typeface="Arial" panose="020B0604020202020204" pitchFamily="34" charset="0"/>
            </a:endParaRPr>
          </a:p>
        </p:txBody>
      </p:sp>
      <p:cxnSp>
        <p:nvCxnSpPr>
          <p:cNvPr id="4" name="直接箭头连接符 3"/>
          <p:cNvCxnSpPr/>
          <p:nvPr/>
        </p:nvCxnSpPr>
        <p:spPr>
          <a:xfrm>
            <a:off x="4048420" y="3462575"/>
            <a:ext cx="433376"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784681" y="2729192"/>
            <a:ext cx="2193987" cy="1922442"/>
            <a:chOff x="2052217" y="2444898"/>
            <a:chExt cx="2193987" cy="1922442"/>
          </a:xfrm>
        </p:grpSpPr>
        <p:pic>
          <p:nvPicPr>
            <p:cNvPr id="7" name="图片 6"/>
            <p:cNvPicPr>
              <a:picLocks noChangeAspect="1"/>
            </p:cNvPicPr>
            <p:nvPr/>
          </p:nvPicPr>
          <p:blipFill>
            <a:blip r:embed="rId8"/>
            <a:stretch>
              <a:fillRect/>
            </a:stretch>
          </p:blipFill>
          <p:spPr>
            <a:xfrm>
              <a:off x="2052217" y="2444898"/>
              <a:ext cx="2193987" cy="1466767"/>
            </a:xfrm>
            <a:prstGeom prst="rect">
              <a:avLst/>
            </a:prstGeom>
          </p:spPr>
        </p:pic>
        <p:sp>
          <p:nvSpPr>
            <p:cNvPr id="8" name="TextBox 27">
              <a:extLst>
                <a:ext uri="{FF2B5EF4-FFF2-40B4-BE49-F238E27FC236}">
                  <a16:creationId xmlns:a16="http://schemas.microsoft.com/office/drawing/2014/main" id="{E2FA1BD0-6C25-3741-8313-AD576A80A25D}"/>
                </a:ext>
              </a:extLst>
            </p:cNvPr>
            <p:cNvSpPr txBox="1"/>
            <p:nvPr/>
          </p:nvSpPr>
          <p:spPr>
            <a:xfrm>
              <a:off x="2052217" y="3921064"/>
              <a:ext cx="2184462" cy="446276"/>
            </a:xfrm>
            <a:prstGeom prst="rect">
              <a:avLst/>
            </a:prstGeom>
            <a:noFill/>
          </p:spPr>
          <p:txBody>
            <a:bodyPr wrap="square" rtlCol="0">
              <a:spAutoFit/>
            </a:bodyPr>
            <a:lstStyle/>
            <a:p>
              <a:pPr algn="ctr"/>
              <a:r>
                <a:rPr lang="en-US" sz="2300" dirty="0">
                  <a:latin typeface="Arial" panose="020B0604020202020204" pitchFamily="34" charset="0"/>
                  <a:cs typeface="Arial" panose="020B0604020202020204" pitchFamily="34" charset="0"/>
                </a:rPr>
                <a:t>i</a:t>
              </a:r>
              <a:r>
                <a:rPr lang="en-US" altLang="zh-CN" sz="2300" dirty="0">
                  <a:latin typeface="Arial" panose="020B0604020202020204" pitchFamily="34" charset="0"/>
                  <a:cs typeface="Arial" panose="020B0604020202020204" pitchFamily="34" charset="0"/>
                </a:rPr>
                <a:t>mage</a:t>
              </a:r>
              <a:endParaRPr lang="en-US" sz="2300" dirty="0">
                <a:latin typeface="Arial" panose="020B0604020202020204" pitchFamily="34" charset="0"/>
                <a:cs typeface="Arial" panose="020B0604020202020204" pitchFamily="34" charset="0"/>
              </a:endParaRPr>
            </a:p>
          </p:txBody>
        </p:sp>
      </p:grpSp>
      <p:sp>
        <p:nvSpPr>
          <p:cNvPr id="11" name="TextBox 27">
            <a:extLst>
              <a:ext uri="{FF2B5EF4-FFF2-40B4-BE49-F238E27FC236}">
                <a16:creationId xmlns:a16="http://schemas.microsoft.com/office/drawing/2014/main" id="{E2FA1BD0-6C25-3741-8313-AD576A80A25D}"/>
              </a:ext>
            </a:extLst>
          </p:cNvPr>
          <p:cNvSpPr txBox="1"/>
          <p:nvPr/>
        </p:nvSpPr>
        <p:spPr>
          <a:xfrm>
            <a:off x="4185457" y="4195200"/>
            <a:ext cx="1390530" cy="446276"/>
          </a:xfrm>
          <a:prstGeom prst="rect">
            <a:avLst/>
          </a:prstGeom>
          <a:noFill/>
        </p:spPr>
        <p:txBody>
          <a:bodyPr wrap="square" rtlCol="0">
            <a:spAutoFit/>
          </a:bodyPr>
          <a:lstStyle/>
          <a:p>
            <a:pPr algn="ctr"/>
            <a:r>
              <a:rPr lang="en-US" altLang="zh-CN" sz="2300" dirty="0">
                <a:latin typeface="Arial" panose="020B0604020202020204" pitchFamily="34" charset="0"/>
                <a:cs typeface="Arial" panose="020B0604020202020204" pitchFamily="34" charset="0"/>
              </a:rPr>
              <a:t>palette</a:t>
            </a:r>
            <a:endParaRPr lang="en-US" sz="2300" dirty="0">
              <a:latin typeface="Arial" panose="020B0604020202020204" pitchFamily="34" charset="0"/>
              <a:cs typeface="Arial" panose="020B0604020202020204" pitchFamily="34" charset="0"/>
            </a:endParaRPr>
          </a:p>
        </p:txBody>
      </p:sp>
      <p:grpSp>
        <p:nvGrpSpPr>
          <p:cNvPr id="16" name="组合 15"/>
          <p:cNvGrpSpPr/>
          <p:nvPr/>
        </p:nvGrpSpPr>
        <p:grpSpPr>
          <a:xfrm>
            <a:off x="5285338" y="2729192"/>
            <a:ext cx="2221028" cy="1922442"/>
            <a:chOff x="5325511" y="2444898"/>
            <a:chExt cx="2221028" cy="1922442"/>
          </a:xfrm>
        </p:grpSpPr>
        <p:grpSp>
          <p:nvGrpSpPr>
            <p:cNvPr id="17" name="组合 16"/>
            <p:cNvGrpSpPr/>
            <p:nvPr/>
          </p:nvGrpSpPr>
          <p:grpSpPr>
            <a:xfrm>
              <a:off x="6293642" y="2444898"/>
              <a:ext cx="261288" cy="1460100"/>
              <a:chOff x="8637470" y="2215968"/>
              <a:chExt cx="514907" cy="1460100"/>
            </a:xfrm>
          </p:grpSpPr>
          <p:sp>
            <p:nvSpPr>
              <p:cNvPr id="19" name="矩形 18"/>
              <p:cNvSpPr/>
              <p:nvPr/>
            </p:nvSpPr>
            <p:spPr>
              <a:xfrm>
                <a:off x="8637472" y="2215968"/>
                <a:ext cx="514905" cy="314168"/>
              </a:xfrm>
              <a:prstGeom prst="rect">
                <a:avLst/>
              </a:prstGeom>
              <a:solidFill>
                <a:srgbClr val="EC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0" name="矩形 19"/>
              <p:cNvSpPr/>
              <p:nvPr/>
            </p:nvSpPr>
            <p:spPr>
              <a:xfrm>
                <a:off x="8637472" y="2608550"/>
                <a:ext cx="514905" cy="314168"/>
              </a:xfrm>
              <a:prstGeom prst="rect">
                <a:avLst/>
              </a:prstGeom>
              <a:solidFill>
                <a:srgbClr val="E7D5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1" name="矩形 20"/>
              <p:cNvSpPr/>
              <p:nvPr/>
            </p:nvSpPr>
            <p:spPr>
              <a:xfrm>
                <a:off x="8637472" y="2988056"/>
                <a:ext cx="514905" cy="314168"/>
              </a:xfrm>
              <a:prstGeom prst="rect">
                <a:avLst/>
              </a:prstGeom>
              <a:solidFill>
                <a:srgbClr val="EC35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2" name="矩形 21"/>
              <p:cNvSpPr/>
              <p:nvPr/>
            </p:nvSpPr>
            <p:spPr>
              <a:xfrm>
                <a:off x="8637470" y="3361900"/>
                <a:ext cx="514905" cy="314168"/>
              </a:xfrm>
              <a:prstGeom prst="rect">
                <a:avLst/>
              </a:prstGeom>
              <a:solidFill>
                <a:srgbClr val="5C3A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grpSp>
        <p:sp>
          <p:nvSpPr>
            <p:cNvPr id="18" name="TextBox 27">
              <a:extLst>
                <a:ext uri="{FF2B5EF4-FFF2-40B4-BE49-F238E27FC236}">
                  <a16:creationId xmlns:a16="http://schemas.microsoft.com/office/drawing/2014/main" id="{E2FA1BD0-6C25-3741-8313-AD576A80A25D}"/>
                </a:ext>
              </a:extLst>
            </p:cNvPr>
            <p:cNvSpPr txBox="1"/>
            <p:nvPr/>
          </p:nvSpPr>
          <p:spPr>
            <a:xfrm>
              <a:off x="5325511" y="3921064"/>
              <a:ext cx="2221028" cy="446276"/>
            </a:xfrm>
            <a:prstGeom prst="rect">
              <a:avLst/>
            </a:prstGeom>
            <a:noFill/>
          </p:spPr>
          <p:txBody>
            <a:bodyPr wrap="square" rtlCol="0">
              <a:spAutoFit/>
            </a:bodyPr>
            <a:lstStyle/>
            <a:p>
              <a:pPr algn="ctr"/>
              <a:r>
                <a:rPr lang="en-US" altLang="zh-CN" sz="2300" dirty="0">
                  <a:latin typeface="Arial" panose="020B0604020202020204" pitchFamily="34" charset="0"/>
                  <a:cs typeface="Arial" panose="020B0604020202020204" pitchFamily="34" charset="0"/>
                </a:rPr>
                <a:t>edited palette</a:t>
              </a:r>
              <a:endParaRPr lang="en-US" sz="2300" dirty="0">
                <a:latin typeface="Arial" panose="020B0604020202020204" pitchFamily="34" charset="0"/>
                <a:cs typeface="Arial" panose="020B0604020202020204" pitchFamily="34" charset="0"/>
              </a:endParaRPr>
            </a:p>
          </p:txBody>
        </p:sp>
      </p:grpSp>
      <p:grpSp>
        <p:nvGrpSpPr>
          <p:cNvPr id="23" name="组合 22"/>
          <p:cNvGrpSpPr/>
          <p:nvPr/>
        </p:nvGrpSpPr>
        <p:grpSpPr>
          <a:xfrm>
            <a:off x="7426606" y="2696333"/>
            <a:ext cx="2371412" cy="1964152"/>
            <a:chOff x="7663422" y="2412039"/>
            <a:chExt cx="2371412" cy="1964152"/>
          </a:xfrm>
        </p:grpSpPr>
        <p:pic>
          <p:nvPicPr>
            <p:cNvPr id="24" name="图片 23"/>
            <p:cNvPicPr>
              <a:picLocks noChangeAspect="1"/>
            </p:cNvPicPr>
            <p:nvPr/>
          </p:nvPicPr>
          <p:blipFill>
            <a:blip r:embed="rId9"/>
            <a:stretch>
              <a:fillRect/>
            </a:stretch>
          </p:blipFill>
          <p:spPr>
            <a:xfrm>
              <a:off x="7743182" y="2412039"/>
              <a:ext cx="2211892" cy="1460839"/>
            </a:xfrm>
            <a:prstGeom prst="rect">
              <a:avLst/>
            </a:prstGeom>
          </p:spPr>
        </p:pic>
        <p:sp>
          <p:nvSpPr>
            <p:cNvPr id="25" name="TextBox 27">
              <a:extLst>
                <a:ext uri="{FF2B5EF4-FFF2-40B4-BE49-F238E27FC236}">
                  <a16:creationId xmlns:a16="http://schemas.microsoft.com/office/drawing/2014/main" id="{E2FA1BD0-6C25-3741-8313-AD576A80A25D}"/>
                </a:ext>
              </a:extLst>
            </p:cNvPr>
            <p:cNvSpPr txBox="1"/>
            <p:nvPr/>
          </p:nvSpPr>
          <p:spPr>
            <a:xfrm>
              <a:off x="7663422" y="3929915"/>
              <a:ext cx="2371412" cy="446276"/>
            </a:xfrm>
            <a:prstGeom prst="rect">
              <a:avLst/>
            </a:prstGeom>
            <a:noFill/>
          </p:spPr>
          <p:txBody>
            <a:bodyPr wrap="square" rtlCol="0">
              <a:spAutoFit/>
            </a:bodyPr>
            <a:lstStyle/>
            <a:p>
              <a:pPr algn="ctr"/>
              <a:r>
                <a:rPr lang="en-US" altLang="zh-CN" sz="2300" dirty="0">
                  <a:latin typeface="Arial" panose="020B0604020202020204" pitchFamily="34" charset="0"/>
                  <a:cs typeface="Arial" panose="020B0604020202020204" pitchFamily="34" charset="0"/>
                </a:rPr>
                <a:t>recolored image</a:t>
              </a:r>
              <a:endParaRPr lang="en-US" sz="2300" dirty="0">
                <a:latin typeface="Arial" panose="020B0604020202020204" pitchFamily="34" charset="0"/>
                <a:cs typeface="Arial" panose="020B0604020202020204" pitchFamily="34" charset="0"/>
              </a:endParaRPr>
            </a:p>
          </p:txBody>
        </p:sp>
      </p:grpSp>
      <p:cxnSp>
        <p:nvCxnSpPr>
          <p:cNvPr id="26" name="直接箭头连接符 25"/>
          <p:cNvCxnSpPr/>
          <p:nvPr/>
        </p:nvCxnSpPr>
        <p:spPr>
          <a:xfrm flipV="1">
            <a:off x="5240334" y="3698424"/>
            <a:ext cx="856763" cy="354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内容占位符 2"/>
          <p:cNvSpPr txBox="1">
            <a:spLocks/>
          </p:cNvSpPr>
          <p:nvPr/>
        </p:nvSpPr>
        <p:spPr>
          <a:xfrm>
            <a:off x="838200" y="5094911"/>
            <a:ext cx="9175993" cy="578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latin typeface="Arial" panose="020B0604020202020204" pitchFamily="34" charset="0"/>
                <a:cs typeface="Arial" panose="020B0604020202020204" pitchFamily="34" charset="0"/>
              </a:rPr>
              <a:t>Can we extend it to recolor a video?</a:t>
            </a:r>
            <a:endParaRPr lang="zh-CN" altLang="en-US" b="1" dirty="0">
              <a:latin typeface="Arial" panose="020B0604020202020204" pitchFamily="34" charset="0"/>
              <a:cs typeface="Arial" panose="020B0604020202020204" pitchFamily="34" charset="0"/>
            </a:endParaRPr>
          </a:p>
        </p:txBody>
      </p:sp>
      <p:cxnSp>
        <p:nvCxnSpPr>
          <p:cNvPr id="37" name="直接箭头连接符 36"/>
          <p:cNvCxnSpPr/>
          <p:nvPr/>
        </p:nvCxnSpPr>
        <p:spPr>
          <a:xfrm>
            <a:off x="6830949" y="3462575"/>
            <a:ext cx="433376"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784029" y="2787553"/>
            <a:ext cx="261287" cy="314168"/>
          </a:xfrm>
          <a:prstGeom prst="rect">
            <a:avLst/>
          </a:prstGeom>
          <a:solidFill>
            <a:srgbClr val="EC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30" name="矩形 29"/>
          <p:cNvSpPr/>
          <p:nvPr/>
        </p:nvSpPr>
        <p:spPr>
          <a:xfrm>
            <a:off x="3354390" y="2989016"/>
            <a:ext cx="261287" cy="314168"/>
          </a:xfrm>
          <a:prstGeom prst="rect">
            <a:avLst/>
          </a:prstGeom>
          <a:solidFill>
            <a:srgbClr val="E7D5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31" name="矩形 30"/>
          <p:cNvSpPr/>
          <p:nvPr/>
        </p:nvSpPr>
        <p:spPr>
          <a:xfrm>
            <a:off x="3354390" y="3746461"/>
            <a:ext cx="261287" cy="314168"/>
          </a:xfrm>
          <a:prstGeom prst="rect">
            <a:avLst/>
          </a:prstGeom>
          <a:solidFill>
            <a:srgbClr val="ADB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32" name="矩形 31"/>
          <p:cNvSpPr/>
          <p:nvPr/>
        </p:nvSpPr>
        <p:spPr>
          <a:xfrm>
            <a:off x="2298138" y="3269668"/>
            <a:ext cx="261287" cy="314168"/>
          </a:xfrm>
          <a:prstGeom prst="rect">
            <a:avLst/>
          </a:prstGeom>
          <a:solidFill>
            <a:srgbClr val="5C3A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2FA1BD0-6C25-3741-8313-AD576A80A25D}"/>
              </a:ext>
            </a:extLst>
          </p:cNvPr>
          <p:cNvSpPr txBox="1"/>
          <p:nvPr/>
        </p:nvSpPr>
        <p:spPr>
          <a:xfrm>
            <a:off x="1213357" y="5373917"/>
            <a:ext cx="436263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I</a:t>
            </a:r>
            <a:r>
              <a:rPr lang="en-US" altLang="zh-CN" sz="2400" dirty="0">
                <a:latin typeface="Arial" panose="020B0604020202020204" pitchFamily="34" charset="0"/>
                <a:cs typeface="Arial" panose="020B0604020202020204" pitchFamily="34" charset="0"/>
              </a:rPr>
              <a:t>nput video</a:t>
            </a:r>
            <a:endParaRPr lang="en-US" sz="2400" dirty="0">
              <a:latin typeface="Arial" panose="020B0604020202020204" pitchFamily="34" charset="0"/>
              <a:cs typeface="Arial" panose="020B0604020202020204" pitchFamily="34" charset="0"/>
            </a:endParaRPr>
          </a:p>
        </p:txBody>
      </p:sp>
      <p:sp>
        <p:nvSpPr>
          <p:cNvPr id="33" name="TextBox 27">
            <a:extLst>
              <a:ext uri="{FF2B5EF4-FFF2-40B4-BE49-F238E27FC236}">
                <a16:creationId xmlns:a16="http://schemas.microsoft.com/office/drawing/2014/main" id="{E2FA1BD0-6C25-3741-8313-AD576A80A25D}"/>
              </a:ext>
            </a:extLst>
          </p:cNvPr>
          <p:cNvSpPr txBox="1"/>
          <p:nvPr/>
        </p:nvSpPr>
        <p:spPr>
          <a:xfrm>
            <a:off x="6715124" y="5378947"/>
            <a:ext cx="442114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Recolored</a:t>
            </a:r>
            <a:r>
              <a:rPr lang="en-US" altLang="zh-CN" sz="2400" dirty="0">
                <a:latin typeface="Arial" panose="020B0604020202020204" pitchFamily="34" charset="0"/>
                <a:cs typeface="Arial" panose="020B0604020202020204" pitchFamily="34" charset="0"/>
              </a:rPr>
              <a:t> video</a:t>
            </a:r>
            <a:endParaRPr lang="en-US" sz="2400" dirty="0">
              <a:latin typeface="Arial" panose="020B0604020202020204" pitchFamily="34" charset="0"/>
              <a:cs typeface="Arial" panose="020B0604020202020204" pitchFamily="34" charset="0"/>
            </a:endParaRPr>
          </a:p>
        </p:txBody>
      </p:sp>
      <p:sp>
        <p:nvSpPr>
          <p:cNvPr id="34" name="TextBox 27">
            <a:extLst>
              <a:ext uri="{FF2B5EF4-FFF2-40B4-BE49-F238E27FC236}">
                <a16:creationId xmlns:a16="http://schemas.microsoft.com/office/drawing/2014/main" id="{E2FA1BD0-6C25-3741-8313-AD576A80A25D}"/>
              </a:ext>
            </a:extLst>
          </p:cNvPr>
          <p:cNvSpPr txBox="1"/>
          <p:nvPr/>
        </p:nvSpPr>
        <p:spPr>
          <a:xfrm>
            <a:off x="5501528" y="5378946"/>
            <a:ext cx="127099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Palette</a:t>
            </a:r>
          </a:p>
        </p:txBody>
      </p:sp>
      <p:pic>
        <p:nvPicPr>
          <p:cNvPr id="35" name="vide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1213357" y="2821873"/>
            <a:ext cx="9922909" cy="2536286"/>
          </a:xfrm>
          <a:prstGeom prst="rect">
            <a:avLst/>
          </a:prstGeom>
        </p:spPr>
      </p:pic>
      <p:sp>
        <p:nvSpPr>
          <p:cNvPr id="36" name="内容占位符 2"/>
          <p:cNvSpPr txBox="1">
            <a:spLocks/>
          </p:cNvSpPr>
          <p:nvPr/>
        </p:nvSpPr>
        <p:spPr>
          <a:xfrm>
            <a:off x="1213356" y="6088490"/>
            <a:ext cx="9922909" cy="578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dirty="0">
                <a:solidFill>
                  <a:srgbClr val="FF0000"/>
                </a:solidFill>
                <a:latin typeface="Arial" panose="020B0604020202020204" pitchFamily="34" charset="0"/>
                <a:cs typeface="Arial" panose="020B0604020202020204" pitchFamily="34" charset="0"/>
              </a:rPr>
              <a:t>Challenge:</a:t>
            </a:r>
            <a:r>
              <a:rPr lang="en-US" altLang="zh-CN" dirty="0">
                <a:latin typeface="Arial" panose="020B0604020202020204" pitchFamily="34" charset="0"/>
                <a:cs typeface="Arial" panose="020B0604020202020204" pitchFamily="34" charset="0"/>
              </a:rPr>
              <a:t> </a:t>
            </a:r>
            <a:r>
              <a:rPr lang="en-US" altLang="zh-CN" dirty="0">
                <a:solidFill>
                  <a:srgbClr val="FF0000"/>
                </a:solidFill>
                <a:latin typeface="Arial" panose="020B0604020202020204" pitchFamily="34" charset="0"/>
                <a:cs typeface="Arial" panose="020B0604020202020204" pitchFamily="34" charset="0"/>
              </a:rPr>
              <a:t>The palette can change over time!</a:t>
            </a:r>
            <a:endParaRPr lang="zh-CN" altLang="en-US" dirty="0">
              <a:latin typeface="Arial" panose="020B0604020202020204" pitchFamily="34" charset="0"/>
              <a:cs typeface="Arial" panose="020B0604020202020204" pitchFamily="34" charset="0"/>
            </a:endParaRPr>
          </a:p>
        </p:txBody>
      </p:sp>
      <p:pic>
        <p:nvPicPr>
          <p:cNvPr id="9" name="视频 8">
            <a:hlinkClick r:id="" action="ppaction://media"/>
            <a:extLst>
              <a:ext uri="{FF2B5EF4-FFF2-40B4-BE49-F238E27FC236}">
                <a16:creationId xmlns:a16="http://schemas.microsoft.com/office/drawing/2014/main" id="{8905D07C-83C9-47B3-B9E6-24FFD906115C}"/>
              </a:ext>
            </a:extLst>
          </p:cNvPr>
          <p:cNvPicPr>
            <a:picLocks noChangeAspect="1"/>
          </p:cNvPicPr>
          <p:nvPr>
            <a:videoFile r:link="rId5"/>
            <p:extLst>
              <p:ext uri="{DAA4B4D4-6D71-4841-9C94-3DE7FCFB9230}">
                <p14:media xmlns:p14="http://schemas.microsoft.com/office/powerpoint/2010/main" r:embed="rId4"/>
              </p:ext>
              <p:ext uri="{42D2F446-02D8-4167-A562-619A0277C38B}">
                <p15:isNarration xmlns:p15="http://schemas.microsoft.com/office/powerpoint/2012/main" val="1"/>
              </p:ext>
            </p:extLst>
          </p:nvPr>
        </p:nvPicPr>
        <p:blipFill>
          <a:blip r:embed="rId11"/>
          <a:stretch>
            <a:fillRect/>
          </a:stretch>
        </p:blipFill>
        <p:spPr>
          <a:xfrm>
            <a:off x="9906001" y="-5038"/>
            <a:ext cx="2285999" cy="1714500"/>
          </a:xfrm>
          <a:prstGeom prst="rect">
            <a:avLst/>
          </a:prstGeom>
        </p:spPr>
      </p:pic>
    </p:spTree>
    <p:custDataLst>
      <p:tags r:id="rId1"/>
    </p:custDataLst>
    <p:extLst>
      <p:ext uri="{BB962C8B-B14F-4D97-AF65-F5344CB8AC3E}">
        <p14:creationId xmlns:p14="http://schemas.microsoft.com/office/powerpoint/2010/main" val="2461997191"/>
      </p:ext>
    </p:extLst>
  </p:cSld>
  <p:clrMapOvr>
    <a:masterClrMapping/>
  </p:clrMapOvr>
  <mc:AlternateContent xmlns:mc="http://schemas.openxmlformats.org/markup-compatibility/2006" xmlns:p14="http://schemas.microsoft.com/office/powerpoint/2010/main">
    <mc:Choice Requires="p14">
      <p:transition spd="slow" p14:dur="2000" advTm="48595"/>
    </mc:Choice>
    <mc:Fallback xmlns="">
      <p:transition spd="slow" advTm="48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249"/>
                                          </p:stCondLst>
                                        </p:cTn>
                                        <p:tgtEl>
                                          <p:spTgt spid="2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249"/>
                                          </p:stCondLst>
                                        </p:cTn>
                                        <p:tgtEl>
                                          <p:spTgt spid="3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249"/>
                                          </p:stCondLst>
                                        </p:cTn>
                                        <p:tgtEl>
                                          <p:spTgt spid="3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249"/>
                                          </p:stCondLst>
                                        </p:cTn>
                                        <p:tgtEl>
                                          <p:spTgt spid="32"/>
                                        </p:tgtEl>
                                        <p:attrNameLst>
                                          <p:attrName>style.visibility</p:attrName>
                                        </p:attrNameLst>
                                      </p:cBhvr>
                                      <p:to>
                                        <p:strVal val="visible"/>
                                      </p:to>
                                    </p:set>
                                  </p:childTnLst>
                                </p:cTn>
                              </p:par>
                              <p:par>
                                <p:cTn id="23" presetID="42" presetClass="path" presetSubtype="0" accel="50000" decel="50000" fill="hold" grpId="0" nodeType="withEffect">
                                  <p:stCondLst>
                                    <p:cond delay="0"/>
                                  </p:stCondLst>
                                  <p:childTnLst>
                                    <p:animMotion origin="layout" path="M -2.5E-6 1.85185E-6 L 0.16862 -0.00695 " pathEditMode="relative" rAng="0" ptsTypes="AA">
                                      <p:cBhvr>
                                        <p:cTn id="24" dur="1000" fill="hold"/>
                                        <p:tgtEl>
                                          <p:spTgt spid="29"/>
                                        </p:tgtEl>
                                        <p:attrNameLst>
                                          <p:attrName>ppt_x</p:attrName>
                                          <p:attrName>ppt_y</p:attrName>
                                        </p:attrNameLst>
                                      </p:cBhvr>
                                      <p:rCtr x="8424" y="-347"/>
                                    </p:animMotion>
                                  </p:childTnLst>
                                </p:cTn>
                              </p:par>
                              <p:par>
                                <p:cTn id="25" presetID="42" presetClass="path" presetSubtype="0" accel="50000" decel="50000" fill="hold" grpId="0" nodeType="withEffect">
                                  <p:stCondLst>
                                    <p:cond delay="0"/>
                                  </p:stCondLst>
                                  <p:childTnLst>
                                    <p:animMotion origin="layout" path="M -0.00052 3.7037E-6 L 0.12187 0.02129 " pathEditMode="relative" rAng="0" ptsTypes="AA">
                                      <p:cBhvr>
                                        <p:cTn id="26" dur="1000" fill="hold"/>
                                        <p:tgtEl>
                                          <p:spTgt spid="30"/>
                                        </p:tgtEl>
                                        <p:attrNameLst>
                                          <p:attrName>ppt_x</p:attrName>
                                          <p:attrName>ppt_y</p:attrName>
                                        </p:attrNameLst>
                                      </p:cBhvr>
                                      <p:rCtr x="6120" y="1065"/>
                                    </p:animMotion>
                                  </p:childTnLst>
                                </p:cTn>
                              </p:par>
                              <p:par>
                                <p:cTn id="27" presetID="42" presetClass="path" presetSubtype="0" accel="50000" decel="50000" fill="hold" grpId="0" nodeType="withEffect">
                                  <p:stCondLst>
                                    <p:cond delay="0"/>
                                  </p:stCondLst>
                                  <p:childTnLst>
                                    <p:animMotion origin="layout" path="M 2.70833E-6 -2.96296E-6 L 0.12187 -0.0331 " pathEditMode="relative" rAng="0" ptsTypes="AA">
                                      <p:cBhvr>
                                        <p:cTn id="28" dur="1000" fill="hold"/>
                                        <p:tgtEl>
                                          <p:spTgt spid="31"/>
                                        </p:tgtEl>
                                        <p:attrNameLst>
                                          <p:attrName>ppt_x</p:attrName>
                                          <p:attrName>ppt_y</p:attrName>
                                        </p:attrNameLst>
                                      </p:cBhvr>
                                      <p:rCtr x="6094" y="-1667"/>
                                    </p:animMotion>
                                  </p:childTnLst>
                                </p:cTn>
                              </p:par>
                              <p:par>
                                <p:cTn id="29" presetID="42" presetClass="path" presetSubtype="0" accel="50000" decel="50000" fill="hold" grpId="0" nodeType="withEffect">
                                  <p:stCondLst>
                                    <p:cond delay="0"/>
                                  </p:stCondLst>
                                  <p:childTnLst>
                                    <p:animMotion origin="layout" path="M 1.25E-6 1.48148E-6 L 0.20846 0.08866 " pathEditMode="relative" rAng="0" ptsTypes="AA">
                                      <p:cBhvr>
                                        <p:cTn id="30" dur="1000" fill="hold"/>
                                        <p:tgtEl>
                                          <p:spTgt spid="32"/>
                                        </p:tgtEl>
                                        <p:attrNameLst>
                                          <p:attrName>ppt_x</p:attrName>
                                          <p:attrName>ppt_y</p:attrName>
                                        </p:attrNameLst>
                                      </p:cBhvr>
                                      <p:rCtr x="10417" y="4421"/>
                                    </p:animMotion>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64" presetClass="path" presetSubtype="0" accel="50000" decel="50000" fill="hold" grpId="1" nodeType="clickEffect">
                                  <p:stCondLst>
                                    <p:cond delay="0"/>
                                  </p:stCondLst>
                                  <p:childTnLst>
                                    <p:animMotion origin="layout" path="M -2.08333E-6 -3.7037E-6 L -2.08333E-6 -0.40162 " pathEditMode="relative" rAng="0" ptsTypes="AA">
                                      <p:cBhvr>
                                        <p:cTn id="53" dur="500" fill="hold"/>
                                        <p:tgtEl>
                                          <p:spTgt spid="27"/>
                                        </p:tgtEl>
                                        <p:attrNameLst>
                                          <p:attrName>ppt_x</p:attrName>
                                          <p:attrName>ppt_y</p:attrName>
                                        </p:attrNameLst>
                                      </p:cBhvr>
                                      <p:rCtr x="0" y="-20093"/>
                                    </p:animMotion>
                                  </p:childTnLst>
                                </p:cTn>
                              </p:par>
                              <p:par>
                                <p:cTn id="54" presetID="10" presetClass="exit" presetSubtype="0" fill="hold"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7"/>
                                        </p:tgtEl>
                                      </p:cBhvr>
                                    </p:animEffect>
                                    <p:set>
                                      <p:cBhvr>
                                        <p:cTn id="68" dur="1" fill="hold">
                                          <p:stCondLst>
                                            <p:cond delay="499"/>
                                          </p:stCondLst>
                                        </p:cTn>
                                        <p:tgtEl>
                                          <p:spTgt spid="3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31"/>
                                        </p:tgtEl>
                                      </p:cBhvr>
                                    </p:animEffect>
                                    <p:set>
                                      <p:cBhvr>
                                        <p:cTn id="80" dur="1" fill="hold">
                                          <p:stCondLst>
                                            <p:cond delay="499"/>
                                          </p:stCondLst>
                                        </p:cTn>
                                        <p:tgtEl>
                                          <p:spTgt spid="31"/>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32"/>
                                        </p:tgtEl>
                                      </p:cBhvr>
                                    </p:animEffect>
                                    <p:set>
                                      <p:cBhvr>
                                        <p:cTn id="83" dur="1" fill="hold">
                                          <p:stCondLst>
                                            <p:cond delay="499"/>
                                          </p:stCondLst>
                                        </p:cTn>
                                        <p:tgtEl>
                                          <p:spTgt spid="3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6"/>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4"/>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6"/>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7"/>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3"/>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par>
                          <p:cTn id="107" fill="hold">
                            <p:stCondLst>
                              <p:cond delay="0"/>
                            </p:stCondLst>
                            <p:childTnLst>
                              <p:par>
                                <p:cTn id="108" presetID="1" presetClass="mediacall" presetSubtype="0" fill="hold" nodeType="afterEffect">
                                  <p:stCondLst>
                                    <p:cond delay="0"/>
                                  </p:stCondLst>
                                  <p:childTnLst>
                                    <p:cmd type="call" cmd="playFrom(0.0)">
                                      <p:cBhvr>
                                        <p:cTn id="109" dur="5379" fill="hold"/>
                                        <p:tgtEl>
                                          <p:spTgt spid="35"/>
                                        </p:tgtEl>
                                      </p:cBhvr>
                                    </p:cmd>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4"/>
            </p:par>
            <p:video>
              <p:cMediaNode vol="80000" showWhenStopped="0">
                <p:cTn id="115" repeatCount="indefinite" fill="hold" display="0">
                  <p:stCondLst>
                    <p:cond delay="indefinite"/>
                  </p:stCondLst>
                </p:cTn>
                <p:tgtEl>
                  <p:spTgt spid="35"/>
                </p:tgtEl>
              </p:cMediaNode>
            </p:video>
            <p:video>
              <p:cMediaNode vol="80000">
                <p:cTn id="116" fill="hold" display="0">
                  <p:stCondLst>
                    <p:cond delay="indefinite"/>
                  </p:stCondLst>
                </p:cTn>
                <p:tgtEl>
                  <p:spTgt spid="9"/>
                </p:tgtEl>
              </p:cMediaNode>
            </p:video>
            <p:seq concurrent="1" nextAc="seek">
              <p:cTn id="117" restart="whenNotActive" fill="hold" evtFilter="cancelBubble" nodeType="interactiveSeq">
                <p:stCondLst>
                  <p:cond evt="onClick" delay="0">
                    <p:tgtEl>
                      <p:spTgt spid="9"/>
                    </p:tgtEl>
                  </p:cond>
                </p:stCondLst>
                <p:endSync evt="end" delay="0">
                  <p:rtn val="all"/>
                </p:endSync>
                <p:childTnLst>
                  <p:par>
                    <p:cTn id="118" fill="hold">
                      <p:stCondLst>
                        <p:cond delay="0"/>
                      </p:stCondLst>
                      <p:childTnLst>
                        <p:par>
                          <p:cTn id="119" fill="hold">
                            <p:stCondLst>
                              <p:cond delay="0"/>
                            </p:stCondLst>
                            <p:childTnLst>
                              <p:par>
                                <p:cTn id="120" presetID="2" presetClass="mediacall" presetSubtype="0" fill="hold" nodeType="clickEffect">
                                  <p:stCondLst>
                                    <p:cond delay="0"/>
                                  </p:stCondLst>
                                  <p:childTnLst>
                                    <p:cmd type="call" cmd="togglePause">
                                      <p:cBhvr>
                                        <p:cTn id="121" dur="1" fill="hold"/>
                                        <p:tgtEl>
                                          <p:spTgt spid="9"/>
                                        </p:tgtEl>
                                      </p:cBhvr>
                                    </p:cmd>
                                  </p:childTnLst>
                                </p:cTn>
                              </p:par>
                            </p:childTnLst>
                          </p:cTn>
                        </p:par>
                      </p:childTnLst>
                    </p:cTn>
                  </p:par>
                </p:childTnLst>
              </p:cTn>
              <p:nextCondLst>
                <p:cond evt="onClick" delay="0">
                  <p:tgtEl>
                    <p:spTgt spid="9"/>
                  </p:tgtEl>
                </p:cond>
              </p:nextCondLst>
            </p:seq>
          </p:childTnLst>
        </p:cTn>
      </p:par>
    </p:tnLst>
    <p:bldLst>
      <p:bldP spid="11" grpId="0"/>
      <p:bldP spid="11" grpId="1"/>
      <p:bldP spid="27" grpId="0"/>
      <p:bldP spid="27" grpId="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28" grpId="0"/>
      <p:bldP spid="33" grpId="0"/>
      <p:bldP spid="34" grpId="0"/>
      <p:bldP spid="36" grpId="0"/>
    </p:bldLst>
  </p:timing>
  <p:extLst mod="1">
    <p:ext uri="{E180D4A7-C9FB-4DFB-919C-405C955672EB}">
      <p14:showEvtLst xmlns:p14="http://schemas.microsoft.com/office/powerpoint/2010/main">
        <p14:playEvt time="31997" objId="35"/>
        <p14:playEvt time="37413" objId="35"/>
        <p14:playEvt time="42857" objId="35"/>
        <p14:playEvt time="48253" objId="35"/>
        <p14:stopEvt time="48595" objId="3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Related work</a:t>
            </a:r>
            <a:endParaRPr lang="zh-CN" altLang="en-US" dirty="0">
              <a:latin typeface="Arial" panose="020B0604020202020204" pitchFamily="34" charset="0"/>
              <a:cs typeface="Arial" panose="020B0604020202020204" pitchFamily="34" charset="0"/>
            </a:endParaRPr>
          </a:p>
        </p:txBody>
      </p:sp>
      <p:sp>
        <p:nvSpPr>
          <p:cNvPr id="42" name="内容占位符 2"/>
          <p:cNvSpPr txBox="1">
            <a:spLocks/>
          </p:cNvSpPr>
          <p:nvPr/>
        </p:nvSpPr>
        <p:spPr>
          <a:xfrm>
            <a:off x="841099" y="1814513"/>
            <a:ext cx="10515600" cy="980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Clustering-based methods</a:t>
            </a:r>
          </a:p>
          <a:p>
            <a:pPr lvl="1"/>
            <a:r>
              <a:rPr lang="en-US" altLang="zh-CN"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t>
            </a:r>
            <a:r>
              <a:rPr lang="zh-CN" altLang="zh-CN" sz="2000" dirty="0">
                <a:latin typeface="Arial" panose="020B0604020202020204" pitchFamily="34" charset="0"/>
                <a:cs typeface="Arial" panose="020B0604020202020204" pitchFamily="34" charset="0"/>
              </a:rPr>
              <a:t>Chang et al. 2015</a:t>
            </a:r>
            <a:r>
              <a:rPr lang="en-US" altLang="zh-CN" sz="2000" dirty="0">
                <a:latin typeface="Arial" panose="020B0604020202020204" pitchFamily="34" charset="0"/>
                <a:cs typeface="Arial" panose="020B0604020202020204" pitchFamily="34" charset="0"/>
              </a:rPr>
              <a:t>; Nguyen et al. 2017;</a:t>
            </a:r>
            <a:r>
              <a:rPr lang="zh-CN" altLang="zh-CN"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Zheng et al. 2017</a:t>
            </a:r>
            <a:r>
              <a:rPr lang="zh-CN" altLang="zh-CN" sz="2000" dirty="0">
                <a:latin typeface="Arial" panose="020B0604020202020204" pitchFamily="34" charset="0"/>
                <a:cs typeface="Arial" panose="020B0604020202020204" pitchFamily="34" charset="0"/>
              </a:rPr>
              <a:t>]</a:t>
            </a:r>
            <a:endParaRPr lang="en-US" altLang="zh-CN" sz="2400" dirty="0">
              <a:latin typeface="Arial" panose="020B0604020202020204" pitchFamily="34" charset="0"/>
              <a:cs typeface="Arial" panose="020B0604020202020204" pitchFamily="34" charset="0"/>
            </a:endParaRPr>
          </a:p>
          <a:p>
            <a:pPr lvl="1"/>
            <a:endParaRPr lang="en-US" altLang="zh-CN" dirty="0">
              <a:latin typeface="Arial" panose="020B0604020202020204" pitchFamily="34" charset="0"/>
              <a:cs typeface="Arial" panose="020B0604020202020204" pitchFamily="34" charset="0"/>
            </a:endParaRPr>
          </a:p>
        </p:txBody>
      </p:sp>
      <p:sp>
        <p:nvSpPr>
          <p:cNvPr id="44" name="Text Box 4"/>
          <p:cNvSpPr txBox="1">
            <a:spLocks/>
          </p:cNvSpPr>
          <p:nvPr/>
        </p:nvSpPr>
        <p:spPr bwMode="auto">
          <a:xfrm>
            <a:off x="1120046" y="6073743"/>
            <a:ext cx="10233753" cy="390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437" tIns="71437" rIns="71437" bIns="71437" anchor="ctr">
            <a:spAutoFit/>
          </a:bodyPr>
          <a:lstStyle/>
          <a:p>
            <a:pPr algn="ctr"/>
            <a:r>
              <a:rPr lang="en-US" altLang="zh-CN" sz="1600" dirty="0">
                <a:solidFill>
                  <a:schemeClr val="bg2">
                    <a:lumMod val="50000"/>
                  </a:schemeClr>
                </a:solidFill>
                <a:latin typeface="Arial" panose="020B0604020202020204" pitchFamily="34" charset="0"/>
                <a:cs typeface="Arial" panose="020B0604020202020204" pitchFamily="34" charset="0"/>
              </a:rPr>
              <a:t>Palette-based image recoloring using color decomposition optimization [Zheng et al. 2017]</a:t>
            </a:r>
            <a:endParaRPr lang="zh-CN" altLang="zh-CN" sz="1600" dirty="0">
              <a:solidFill>
                <a:schemeClr val="bg2">
                  <a:lumMod val="50000"/>
                </a:schemeClr>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5"/>
          <a:stretch>
            <a:fillRect/>
          </a:stretch>
        </p:blipFill>
        <p:spPr>
          <a:xfrm>
            <a:off x="1120046" y="2795271"/>
            <a:ext cx="10233753" cy="3115649"/>
          </a:xfrm>
          <a:prstGeom prst="rect">
            <a:avLst/>
          </a:prstGeom>
        </p:spPr>
      </p:pic>
      <p:pic>
        <p:nvPicPr>
          <p:cNvPr id="4" name="视频 3">
            <a:hlinkClick r:id="" action="ppaction://media"/>
            <a:extLst>
              <a:ext uri="{FF2B5EF4-FFF2-40B4-BE49-F238E27FC236}">
                <a16:creationId xmlns:a16="http://schemas.microsoft.com/office/drawing/2014/main" id="{D97B65D3-250E-4594-8EF3-3E35F3A5B4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1" y="0"/>
            <a:ext cx="2285999" cy="1714500"/>
          </a:xfrm>
          <a:prstGeom prst="rect">
            <a:avLst/>
          </a:prstGeom>
        </p:spPr>
      </p:pic>
    </p:spTree>
    <p:extLst>
      <p:ext uri="{BB962C8B-B14F-4D97-AF65-F5344CB8AC3E}">
        <p14:creationId xmlns:p14="http://schemas.microsoft.com/office/powerpoint/2010/main" val="1876554200"/>
      </p:ext>
    </p:extLst>
  </p:cSld>
  <p:clrMapOvr>
    <a:masterClrMapping/>
  </p:clrMapOvr>
  <mc:AlternateContent xmlns:mc="http://schemas.openxmlformats.org/markup-compatibility/2006" xmlns:p14="http://schemas.microsoft.com/office/powerpoint/2010/main">
    <mc:Choice Requires="p14">
      <p:transition spd="slow" p14:dur="2000" advTm="21286"/>
    </mc:Choice>
    <mc:Fallback xmlns="">
      <p:transition spd="slow" advTm="2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Related work</a:t>
            </a:r>
            <a:endParaRPr lang="zh-CN" altLang="en-US" dirty="0">
              <a:latin typeface="Arial" panose="020B0604020202020204" pitchFamily="34" charset="0"/>
              <a:cs typeface="Arial" panose="020B0604020202020204" pitchFamily="34" charset="0"/>
            </a:endParaRPr>
          </a:p>
        </p:txBody>
      </p:sp>
      <p:sp>
        <p:nvSpPr>
          <p:cNvPr id="42" name="内容占位符 2"/>
          <p:cNvSpPr txBox="1">
            <a:spLocks/>
          </p:cNvSpPr>
          <p:nvPr/>
        </p:nvSpPr>
        <p:spPr>
          <a:xfrm>
            <a:off x="841099" y="1814894"/>
            <a:ext cx="10089316" cy="958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Convex hull-based methods</a:t>
            </a:r>
          </a:p>
          <a:p>
            <a:pPr lvl="1"/>
            <a:r>
              <a:rPr lang="en-US" altLang="zh-CN"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[Tan et al. 2017; Tan et al. 2018; Wang</a:t>
            </a:r>
            <a:r>
              <a:rPr lang="zh-CN" altLang="zh-CN" sz="2000" dirty="0">
                <a:latin typeface="Arial" panose="020B0604020202020204" pitchFamily="34" charset="0"/>
                <a:cs typeface="Arial" panose="020B0604020202020204" pitchFamily="34" charset="0"/>
              </a:rPr>
              <a:t> et al. 201</a:t>
            </a:r>
            <a:r>
              <a:rPr lang="en-US" altLang="zh-CN" sz="2000" dirty="0">
                <a:latin typeface="Arial" panose="020B0604020202020204" pitchFamily="34" charset="0"/>
                <a:cs typeface="Arial" panose="020B0604020202020204" pitchFamily="34" charset="0"/>
              </a:rPr>
              <a:t>9]</a:t>
            </a:r>
          </a:p>
          <a:p>
            <a:pPr lvl="1"/>
            <a:endParaRPr lang="en-US" altLang="zh-CN" dirty="0">
              <a:latin typeface="Arial" panose="020B0604020202020204" pitchFamily="34" charset="0"/>
              <a:cs typeface="Arial" panose="020B0604020202020204" pitchFamily="34" charset="0"/>
            </a:endParaRPr>
          </a:p>
        </p:txBody>
      </p:sp>
      <p:sp>
        <p:nvSpPr>
          <p:cNvPr id="44" name="Text Box 4"/>
          <p:cNvSpPr txBox="1">
            <a:spLocks/>
          </p:cNvSpPr>
          <p:nvPr/>
        </p:nvSpPr>
        <p:spPr bwMode="auto">
          <a:xfrm>
            <a:off x="1016932" y="5569407"/>
            <a:ext cx="9913482" cy="390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437" tIns="71437" rIns="71437" bIns="71437" anchor="ctr">
            <a:spAutoFit/>
          </a:bodyPr>
          <a:lstStyle/>
          <a:p>
            <a:pPr algn="ctr"/>
            <a:r>
              <a:rPr lang="en-US" altLang="zh-CN" sz="1600" dirty="0">
                <a:solidFill>
                  <a:schemeClr val="bg2">
                    <a:lumMod val="50000"/>
                  </a:schemeClr>
                </a:solidFill>
                <a:latin typeface="Arial" panose="020B0604020202020204" pitchFamily="34" charset="0"/>
                <a:cs typeface="Arial" panose="020B0604020202020204" pitchFamily="34" charset="0"/>
              </a:rPr>
              <a:t>An improved geometric approach for palette-based image decomposition and recoloring [wang et al. 2019]</a:t>
            </a:r>
            <a:endParaRPr lang="zh-CN" altLang="zh-CN" sz="1600" dirty="0">
              <a:solidFill>
                <a:schemeClr val="bg2">
                  <a:lumMod val="50000"/>
                </a:schemeClr>
              </a:solidFill>
              <a:latin typeface="Arial" panose="020B0604020202020204" pitchFamily="34" charset="0"/>
              <a:cs typeface="Arial" panose="020B0604020202020204" pitchFamily="34" charset="0"/>
            </a:endParaRPr>
          </a:p>
        </p:txBody>
      </p:sp>
      <p:grpSp>
        <p:nvGrpSpPr>
          <p:cNvPr id="6" name="组合 5"/>
          <p:cNvGrpSpPr/>
          <p:nvPr/>
        </p:nvGrpSpPr>
        <p:grpSpPr>
          <a:xfrm>
            <a:off x="920751" y="2881007"/>
            <a:ext cx="3048549" cy="2445456"/>
            <a:chOff x="745208" y="3263412"/>
            <a:chExt cx="2671439" cy="2142950"/>
          </a:xfrm>
        </p:grpSpPr>
        <p:pic>
          <p:nvPicPr>
            <p:cNvPr id="8" name="Picture 104">
              <a:extLst>
                <a:ext uri="{FF2B5EF4-FFF2-40B4-BE49-F238E27FC236}">
                  <a16:creationId xmlns:a16="http://schemas.microsoft.com/office/drawing/2014/main" id="{D5F39B3D-5E9C-1D4C-8125-AD36FD6DAFC7}"/>
                </a:ext>
              </a:extLst>
            </p:cNvPr>
            <p:cNvPicPr>
              <a:picLocks noChangeAspect="1"/>
            </p:cNvPicPr>
            <p:nvPr/>
          </p:nvPicPr>
          <p:blipFill>
            <a:blip r:embed="rId5"/>
            <a:stretch>
              <a:fillRect/>
            </a:stretch>
          </p:blipFill>
          <p:spPr>
            <a:xfrm>
              <a:off x="745208" y="3263412"/>
              <a:ext cx="2671439" cy="1701501"/>
            </a:xfrm>
            <a:prstGeom prst="rect">
              <a:avLst/>
            </a:prstGeom>
          </p:spPr>
        </p:pic>
        <p:sp>
          <p:nvSpPr>
            <p:cNvPr id="9" name="TextBox 38">
              <a:extLst>
                <a:ext uri="{FF2B5EF4-FFF2-40B4-BE49-F238E27FC236}">
                  <a16:creationId xmlns:a16="http://schemas.microsoft.com/office/drawing/2014/main" id="{4EAF8607-EFCC-0148-95F1-52A922D6E13D}"/>
                </a:ext>
              </a:extLst>
            </p:cNvPr>
            <p:cNvSpPr txBox="1"/>
            <p:nvPr/>
          </p:nvSpPr>
          <p:spPr>
            <a:xfrm>
              <a:off x="745208" y="5001806"/>
              <a:ext cx="2658633" cy="404556"/>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RGB</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image</a:t>
              </a:r>
              <a:r>
                <a:rPr lang="zh-CN" altLang="en-US"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I</a:t>
              </a:r>
              <a:endParaRPr lang="en-US" sz="2400" b="1" dirty="0">
                <a:latin typeface="Arial" panose="020B0604020202020204" pitchFamily="34" charset="0"/>
                <a:cs typeface="Arial" panose="020B0604020202020204" pitchFamily="34" charset="0"/>
              </a:endParaRPr>
            </a:p>
          </p:txBody>
        </p:sp>
      </p:grpSp>
      <p:cxnSp>
        <p:nvCxnSpPr>
          <p:cNvPr id="10" name="直接箭头连接符 9"/>
          <p:cNvCxnSpPr/>
          <p:nvPr/>
        </p:nvCxnSpPr>
        <p:spPr>
          <a:xfrm>
            <a:off x="4024553" y="4084332"/>
            <a:ext cx="488304" cy="1"/>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7519535" y="2914573"/>
            <a:ext cx="3543101" cy="2421919"/>
            <a:chOff x="8456358" y="3279345"/>
            <a:chExt cx="3104816" cy="2122325"/>
          </a:xfrm>
        </p:grpSpPr>
        <p:grpSp>
          <p:nvGrpSpPr>
            <p:cNvPr id="13" name="组合 12"/>
            <p:cNvGrpSpPr/>
            <p:nvPr/>
          </p:nvGrpSpPr>
          <p:grpSpPr>
            <a:xfrm>
              <a:off x="8773869" y="3279345"/>
              <a:ext cx="2787305" cy="2122325"/>
              <a:chOff x="8773869" y="3279345"/>
              <a:chExt cx="2787305" cy="2122325"/>
            </a:xfrm>
          </p:grpSpPr>
          <p:pic>
            <p:nvPicPr>
              <p:cNvPr id="14" name="Picture 112">
                <a:extLst>
                  <a:ext uri="{FF2B5EF4-FFF2-40B4-BE49-F238E27FC236}">
                    <a16:creationId xmlns:a16="http://schemas.microsoft.com/office/drawing/2014/main" id="{D73063A9-37D9-7246-B1E3-C4BC1AE6516A}"/>
                  </a:ext>
                </a:extLst>
              </p:cNvPr>
              <p:cNvPicPr>
                <a:picLocks noChangeAspect="1"/>
              </p:cNvPicPr>
              <p:nvPr/>
            </p:nvPicPr>
            <p:blipFill>
              <a:blip r:embed="rId6"/>
              <a:stretch>
                <a:fillRect/>
              </a:stretch>
            </p:blipFill>
            <p:spPr>
              <a:xfrm>
                <a:off x="8889735" y="3279345"/>
                <a:ext cx="2671439" cy="1701501"/>
              </a:xfrm>
              <a:prstGeom prst="rect">
                <a:avLst/>
              </a:prstGeom>
            </p:spPr>
          </p:pic>
          <p:sp>
            <p:nvSpPr>
              <p:cNvPr id="15" name="TextBox 35">
                <a:extLst>
                  <a:ext uri="{FF2B5EF4-FFF2-40B4-BE49-F238E27FC236}">
                    <a16:creationId xmlns:a16="http://schemas.microsoft.com/office/drawing/2014/main" id="{0E125B6D-BCAF-3B4A-B85E-679CC39F703B}"/>
                  </a:ext>
                </a:extLst>
              </p:cNvPr>
              <p:cNvSpPr txBox="1"/>
              <p:nvPr/>
            </p:nvSpPr>
            <p:spPr>
              <a:xfrm>
                <a:off x="8773869" y="4997114"/>
                <a:ext cx="2671439" cy="404556"/>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Recolored image</a:t>
                </a:r>
                <a:endParaRPr lang="en-US" altLang="zh-CN" sz="2400" b="1" dirty="0">
                  <a:latin typeface="Arial" panose="020B0604020202020204" pitchFamily="34" charset="0"/>
                  <a:cs typeface="Arial" panose="020B0604020202020204" pitchFamily="34" charset="0"/>
                </a:endParaRPr>
              </a:p>
            </p:txBody>
          </p:sp>
        </p:grpSp>
        <p:cxnSp>
          <p:nvCxnSpPr>
            <p:cNvPr id="12" name="直接箭头连接符 11"/>
            <p:cNvCxnSpPr/>
            <p:nvPr/>
          </p:nvCxnSpPr>
          <p:spPr>
            <a:xfrm>
              <a:off x="8456358" y="4361496"/>
              <a:ext cx="433376"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3902037" y="3226352"/>
            <a:ext cx="2941279" cy="2121205"/>
            <a:chOff x="5248557" y="3574598"/>
            <a:chExt cx="2577440" cy="1858810"/>
          </a:xfrm>
        </p:grpSpPr>
        <p:grpSp>
          <p:nvGrpSpPr>
            <p:cNvPr id="17" name="组合 16"/>
            <p:cNvGrpSpPr/>
            <p:nvPr/>
          </p:nvGrpSpPr>
          <p:grpSpPr>
            <a:xfrm>
              <a:off x="5248557" y="3574598"/>
              <a:ext cx="2577440" cy="1858810"/>
              <a:chOff x="5248557" y="3574598"/>
              <a:chExt cx="2577440" cy="1858810"/>
            </a:xfrm>
          </p:grpSpPr>
          <p:sp>
            <p:nvSpPr>
              <p:cNvPr id="19" name="TextBox 35">
                <a:extLst>
                  <a:ext uri="{FF2B5EF4-FFF2-40B4-BE49-F238E27FC236}">
                    <a16:creationId xmlns:a16="http://schemas.microsoft.com/office/drawing/2014/main" id="{0E125B6D-BCAF-3B4A-B85E-679CC39F703B}"/>
                  </a:ext>
                </a:extLst>
              </p:cNvPr>
              <p:cNvSpPr txBox="1"/>
              <p:nvPr/>
            </p:nvSpPr>
            <p:spPr>
              <a:xfrm>
                <a:off x="5248557" y="5028851"/>
                <a:ext cx="2577440" cy="404557"/>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Palette(convex hull)</a:t>
                </a:r>
                <a:endParaRPr lang="en-US" altLang="zh-CN" sz="2400" b="1" dirty="0">
                  <a:latin typeface="Arial" panose="020B0604020202020204" pitchFamily="34" charset="0"/>
                  <a:cs typeface="Arial" panose="020B0604020202020204" pitchFamily="34" charset="0"/>
                </a:endParaRPr>
              </a:p>
            </p:txBody>
          </p:sp>
          <p:grpSp>
            <p:nvGrpSpPr>
              <p:cNvPr id="20" name="Group 4149">
                <a:extLst>
                  <a:ext uri="{FF2B5EF4-FFF2-40B4-BE49-F238E27FC236}">
                    <a16:creationId xmlns:a16="http://schemas.microsoft.com/office/drawing/2014/main" id="{C61ABA99-CB46-6B44-AA6A-8C04F31E00D2}"/>
                  </a:ext>
                </a:extLst>
              </p:cNvPr>
              <p:cNvGrpSpPr/>
              <p:nvPr/>
            </p:nvGrpSpPr>
            <p:grpSpPr>
              <a:xfrm>
                <a:off x="5454696" y="3574598"/>
                <a:ext cx="1643920" cy="1323677"/>
                <a:chOff x="10109345" y="3862870"/>
                <a:chExt cx="1451466" cy="1208623"/>
              </a:xfrm>
            </p:grpSpPr>
            <p:cxnSp>
              <p:nvCxnSpPr>
                <p:cNvPr id="21" name="Straight Connector 354">
                  <a:extLst>
                    <a:ext uri="{FF2B5EF4-FFF2-40B4-BE49-F238E27FC236}">
                      <a16:creationId xmlns:a16="http://schemas.microsoft.com/office/drawing/2014/main" id="{724DE288-712C-874B-BDB9-8F3EAD8E0267}"/>
                    </a:ext>
                  </a:extLst>
                </p:cNvPr>
                <p:cNvCxnSpPr>
                  <a:cxnSpLocks/>
                  <a:stCxn id="32" idx="6"/>
                  <a:endCxn id="29" idx="1"/>
                </p:cNvCxnSpPr>
                <p:nvPr/>
              </p:nvCxnSpPr>
              <p:spPr>
                <a:xfrm>
                  <a:off x="10198344" y="3908889"/>
                  <a:ext cx="1286501" cy="282149"/>
                </a:xfrm>
                <a:prstGeom prst="line">
                  <a:avLst/>
                </a:prstGeom>
                <a:ln w="25400"/>
              </p:spPr>
              <p:style>
                <a:lnRef idx="3">
                  <a:schemeClr val="dk1"/>
                </a:lnRef>
                <a:fillRef idx="0">
                  <a:schemeClr val="dk1"/>
                </a:fillRef>
                <a:effectRef idx="2">
                  <a:schemeClr val="dk1"/>
                </a:effectRef>
                <a:fontRef idx="minor">
                  <a:schemeClr val="tx1"/>
                </a:fontRef>
              </p:style>
            </p:cxnSp>
            <p:cxnSp>
              <p:nvCxnSpPr>
                <p:cNvPr id="22" name="Straight Connector 355">
                  <a:extLst>
                    <a:ext uri="{FF2B5EF4-FFF2-40B4-BE49-F238E27FC236}">
                      <a16:creationId xmlns:a16="http://schemas.microsoft.com/office/drawing/2014/main" id="{90395D48-FBCE-A640-B558-73F11BEE70F9}"/>
                    </a:ext>
                  </a:extLst>
                </p:cNvPr>
                <p:cNvCxnSpPr>
                  <a:cxnSpLocks/>
                  <a:stCxn id="32" idx="5"/>
                  <a:endCxn id="31" idx="1"/>
                </p:cNvCxnSpPr>
                <p:nvPr/>
              </p:nvCxnSpPr>
              <p:spPr>
                <a:xfrm>
                  <a:off x="10185311" y="3941429"/>
                  <a:ext cx="767047" cy="363067"/>
                </a:xfrm>
                <a:prstGeom prst="line">
                  <a:avLst/>
                </a:prstGeom>
                <a:ln w="25400"/>
              </p:spPr>
              <p:style>
                <a:lnRef idx="3">
                  <a:schemeClr val="dk1"/>
                </a:lnRef>
                <a:fillRef idx="0">
                  <a:schemeClr val="dk1"/>
                </a:fillRef>
                <a:effectRef idx="2">
                  <a:schemeClr val="dk1"/>
                </a:effectRef>
                <a:fontRef idx="minor">
                  <a:schemeClr val="tx1"/>
                </a:fontRef>
              </p:style>
            </p:cxnSp>
            <p:cxnSp>
              <p:nvCxnSpPr>
                <p:cNvPr id="23" name="Straight Connector 356">
                  <a:extLst>
                    <a:ext uri="{FF2B5EF4-FFF2-40B4-BE49-F238E27FC236}">
                      <a16:creationId xmlns:a16="http://schemas.microsoft.com/office/drawing/2014/main" id="{F59901C0-09E9-524B-B384-E02C938E1B23}"/>
                    </a:ext>
                  </a:extLst>
                </p:cNvPr>
                <p:cNvCxnSpPr>
                  <a:cxnSpLocks/>
                  <a:stCxn id="31" idx="6"/>
                  <a:endCxn id="29" idx="2"/>
                </p:cNvCxnSpPr>
                <p:nvPr/>
              </p:nvCxnSpPr>
              <p:spPr>
                <a:xfrm flipV="1">
                  <a:off x="11028323" y="4223579"/>
                  <a:ext cx="443489" cy="113457"/>
                </a:xfrm>
                <a:prstGeom prst="line">
                  <a:avLst/>
                </a:prstGeom>
                <a:ln/>
              </p:spPr>
              <p:style>
                <a:lnRef idx="3">
                  <a:schemeClr val="dk1"/>
                </a:lnRef>
                <a:fillRef idx="0">
                  <a:schemeClr val="dk1"/>
                </a:fillRef>
                <a:effectRef idx="2">
                  <a:schemeClr val="dk1"/>
                </a:effectRef>
                <a:fontRef idx="minor">
                  <a:schemeClr val="tx1"/>
                </a:fontRef>
              </p:style>
            </p:cxnSp>
            <p:cxnSp>
              <p:nvCxnSpPr>
                <p:cNvPr id="24" name="Straight Connector 357">
                  <a:extLst>
                    <a:ext uri="{FF2B5EF4-FFF2-40B4-BE49-F238E27FC236}">
                      <a16:creationId xmlns:a16="http://schemas.microsoft.com/office/drawing/2014/main" id="{48C9C147-3FC0-914B-98A8-DAD23652473F}"/>
                    </a:ext>
                  </a:extLst>
                </p:cNvPr>
                <p:cNvCxnSpPr>
                  <a:cxnSpLocks/>
                  <a:stCxn id="33" idx="7"/>
                  <a:endCxn id="29" idx="4"/>
                </p:cNvCxnSpPr>
                <p:nvPr/>
              </p:nvCxnSpPr>
              <p:spPr>
                <a:xfrm flipV="1">
                  <a:off x="11034247" y="4269597"/>
                  <a:ext cx="482065" cy="723337"/>
                </a:xfrm>
                <a:prstGeom prst="line">
                  <a:avLst/>
                </a:prstGeom>
                <a:ln w="25400"/>
              </p:spPr>
              <p:style>
                <a:lnRef idx="3">
                  <a:schemeClr val="dk1"/>
                </a:lnRef>
                <a:fillRef idx="0">
                  <a:schemeClr val="dk1"/>
                </a:fillRef>
                <a:effectRef idx="2">
                  <a:schemeClr val="dk1"/>
                </a:effectRef>
                <a:fontRef idx="minor">
                  <a:schemeClr val="tx1"/>
                </a:fontRef>
              </p:style>
            </p:cxnSp>
            <p:cxnSp>
              <p:nvCxnSpPr>
                <p:cNvPr id="25" name="Straight Connector 358">
                  <a:extLst>
                    <a:ext uri="{FF2B5EF4-FFF2-40B4-BE49-F238E27FC236}">
                      <a16:creationId xmlns:a16="http://schemas.microsoft.com/office/drawing/2014/main" id="{E5B401DD-D7F8-DF4F-BEBF-FF50465C2307}"/>
                    </a:ext>
                  </a:extLst>
                </p:cNvPr>
                <p:cNvCxnSpPr>
                  <a:cxnSpLocks/>
                  <a:stCxn id="30" idx="0"/>
                  <a:endCxn id="29" idx="4"/>
                </p:cNvCxnSpPr>
                <p:nvPr/>
              </p:nvCxnSpPr>
              <p:spPr>
                <a:xfrm flipV="1">
                  <a:off x="11498428" y="4269597"/>
                  <a:ext cx="17883" cy="414046"/>
                </a:xfrm>
                <a:prstGeom prst="line">
                  <a:avLst/>
                </a:prstGeom>
                <a:ln w="25400"/>
              </p:spPr>
              <p:style>
                <a:lnRef idx="3">
                  <a:schemeClr val="dk1"/>
                </a:lnRef>
                <a:fillRef idx="0">
                  <a:schemeClr val="dk1"/>
                </a:fillRef>
                <a:effectRef idx="2">
                  <a:schemeClr val="dk1"/>
                </a:effectRef>
                <a:fontRef idx="minor">
                  <a:schemeClr val="tx1"/>
                </a:fontRef>
              </p:style>
            </p:cxnSp>
            <p:cxnSp>
              <p:nvCxnSpPr>
                <p:cNvPr id="26" name="Straight Connector 359">
                  <a:extLst>
                    <a:ext uri="{FF2B5EF4-FFF2-40B4-BE49-F238E27FC236}">
                      <a16:creationId xmlns:a16="http://schemas.microsoft.com/office/drawing/2014/main" id="{1A658C9F-BAFC-7246-8BCC-A76DD4FCD2B5}"/>
                    </a:ext>
                  </a:extLst>
                </p:cNvPr>
                <p:cNvCxnSpPr>
                  <a:cxnSpLocks/>
                  <a:stCxn id="33" idx="7"/>
                  <a:endCxn id="30" idx="3"/>
                </p:cNvCxnSpPr>
                <p:nvPr/>
              </p:nvCxnSpPr>
              <p:spPr>
                <a:xfrm flipV="1">
                  <a:off x="11034247" y="4762202"/>
                  <a:ext cx="432716" cy="230733"/>
                </a:xfrm>
                <a:prstGeom prst="line">
                  <a:avLst/>
                </a:prstGeom>
                <a:ln w="25400"/>
              </p:spPr>
              <p:style>
                <a:lnRef idx="3">
                  <a:schemeClr val="dk1"/>
                </a:lnRef>
                <a:fillRef idx="0">
                  <a:schemeClr val="dk1"/>
                </a:fillRef>
                <a:effectRef idx="2">
                  <a:schemeClr val="dk1"/>
                </a:effectRef>
                <a:fontRef idx="minor">
                  <a:schemeClr val="tx1"/>
                </a:fontRef>
              </p:style>
            </p:cxnSp>
            <p:cxnSp>
              <p:nvCxnSpPr>
                <p:cNvPr id="27" name="Straight Connector 360">
                  <a:extLst>
                    <a:ext uri="{FF2B5EF4-FFF2-40B4-BE49-F238E27FC236}">
                      <a16:creationId xmlns:a16="http://schemas.microsoft.com/office/drawing/2014/main" id="{B120EE2B-28E2-E04E-88DE-7F8B07724B82}"/>
                    </a:ext>
                  </a:extLst>
                </p:cNvPr>
                <p:cNvCxnSpPr>
                  <a:cxnSpLocks/>
                  <a:stCxn id="31" idx="4"/>
                  <a:endCxn id="33" idx="0"/>
                </p:cNvCxnSpPr>
                <p:nvPr/>
              </p:nvCxnSpPr>
              <p:spPr>
                <a:xfrm>
                  <a:off x="10983823" y="4383054"/>
                  <a:ext cx="18957" cy="596401"/>
                </a:xfrm>
                <a:prstGeom prst="line">
                  <a:avLst/>
                </a:prstGeom>
                <a:ln w="25400"/>
              </p:spPr>
              <p:style>
                <a:lnRef idx="3">
                  <a:schemeClr val="dk1"/>
                </a:lnRef>
                <a:fillRef idx="0">
                  <a:schemeClr val="dk1"/>
                </a:fillRef>
                <a:effectRef idx="2">
                  <a:schemeClr val="dk1"/>
                </a:effectRef>
                <a:fontRef idx="minor">
                  <a:schemeClr val="tx1"/>
                </a:fontRef>
              </p:style>
            </p:cxnSp>
            <p:cxnSp>
              <p:nvCxnSpPr>
                <p:cNvPr id="28" name="Straight Connector 361">
                  <a:extLst>
                    <a:ext uri="{FF2B5EF4-FFF2-40B4-BE49-F238E27FC236}">
                      <a16:creationId xmlns:a16="http://schemas.microsoft.com/office/drawing/2014/main" id="{F67DED5D-42DD-1748-8D10-CBD297232822}"/>
                    </a:ext>
                  </a:extLst>
                </p:cNvPr>
                <p:cNvCxnSpPr>
                  <a:cxnSpLocks/>
                  <a:stCxn id="32" idx="4"/>
                  <a:endCxn id="33" idx="1"/>
                </p:cNvCxnSpPr>
                <p:nvPr/>
              </p:nvCxnSpPr>
              <p:spPr>
                <a:xfrm>
                  <a:off x="10153845" y="3954908"/>
                  <a:ext cx="817470" cy="1038027"/>
                </a:xfrm>
                <a:prstGeom prst="line">
                  <a:avLst/>
                </a:prstGeom>
                <a:ln w="25400"/>
              </p:spPr>
              <p:style>
                <a:lnRef idx="3">
                  <a:schemeClr val="dk1"/>
                </a:lnRef>
                <a:fillRef idx="0">
                  <a:schemeClr val="dk1"/>
                </a:fillRef>
                <a:effectRef idx="2">
                  <a:schemeClr val="dk1"/>
                </a:effectRef>
                <a:fontRef idx="minor">
                  <a:schemeClr val="tx1"/>
                </a:fontRef>
              </p:style>
            </p:cxnSp>
            <p:sp>
              <p:nvSpPr>
                <p:cNvPr id="29" name="Oval 362">
                  <a:extLst>
                    <a:ext uri="{FF2B5EF4-FFF2-40B4-BE49-F238E27FC236}">
                      <a16:creationId xmlns:a16="http://schemas.microsoft.com/office/drawing/2014/main" id="{609C92E2-81FA-CD41-9CD6-D49C7006D655}"/>
                    </a:ext>
                  </a:extLst>
                </p:cNvPr>
                <p:cNvSpPr/>
                <p:nvPr/>
              </p:nvSpPr>
              <p:spPr>
                <a:xfrm>
                  <a:off x="11471812" y="4177559"/>
                  <a:ext cx="88999" cy="92038"/>
                </a:xfrm>
                <a:prstGeom prst="ellipse">
                  <a:avLst/>
                </a:prstGeom>
                <a:solidFill>
                  <a:srgbClr val="62812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0" name="Oval 363">
                  <a:extLst>
                    <a:ext uri="{FF2B5EF4-FFF2-40B4-BE49-F238E27FC236}">
                      <a16:creationId xmlns:a16="http://schemas.microsoft.com/office/drawing/2014/main" id="{7E44859B-9BB5-9B45-8660-D523606C6F08}"/>
                    </a:ext>
                  </a:extLst>
                </p:cNvPr>
                <p:cNvSpPr/>
                <p:nvPr/>
              </p:nvSpPr>
              <p:spPr>
                <a:xfrm>
                  <a:off x="11453929" y="4683643"/>
                  <a:ext cx="88999" cy="92038"/>
                </a:xfrm>
                <a:prstGeom prst="ellipse">
                  <a:avLst/>
                </a:prstGeom>
                <a:solidFill>
                  <a:srgbClr val="582E2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Oval 364">
                  <a:extLst>
                    <a:ext uri="{FF2B5EF4-FFF2-40B4-BE49-F238E27FC236}">
                      <a16:creationId xmlns:a16="http://schemas.microsoft.com/office/drawing/2014/main" id="{0034E2FD-15CB-F74A-A5A5-1C1369A1D7A6}"/>
                    </a:ext>
                  </a:extLst>
                </p:cNvPr>
                <p:cNvSpPr/>
                <p:nvPr/>
              </p:nvSpPr>
              <p:spPr>
                <a:xfrm>
                  <a:off x="10939324" y="4291017"/>
                  <a:ext cx="88999" cy="92038"/>
                </a:xfrm>
                <a:prstGeom prst="ellipse">
                  <a:avLst/>
                </a:prstGeom>
                <a:solidFill>
                  <a:srgbClr val="EF9B4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2" name="Oval 365">
                  <a:extLst>
                    <a:ext uri="{FF2B5EF4-FFF2-40B4-BE49-F238E27FC236}">
                      <a16:creationId xmlns:a16="http://schemas.microsoft.com/office/drawing/2014/main" id="{D7835A5A-FA06-4D45-A179-9E4CA185F360}"/>
                    </a:ext>
                  </a:extLst>
                </p:cNvPr>
                <p:cNvSpPr/>
                <p:nvPr/>
              </p:nvSpPr>
              <p:spPr>
                <a:xfrm>
                  <a:off x="10109345" y="3862870"/>
                  <a:ext cx="88999" cy="92038"/>
                </a:xfrm>
                <a:prstGeom prst="ellipse">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3" name="Oval 366">
                  <a:extLst>
                    <a:ext uri="{FF2B5EF4-FFF2-40B4-BE49-F238E27FC236}">
                      <a16:creationId xmlns:a16="http://schemas.microsoft.com/office/drawing/2014/main" id="{89BA307E-4D67-4842-8510-3AE62D58A2DF}"/>
                    </a:ext>
                  </a:extLst>
                </p:cNvPr>
                <p:cNvSpPr/>
                <p:nvPr/>
              </p:nvSpPr>
              <p:spPr>
                <a:xfrm>
                  <a:off x="10958281" y="4979455"/>
                  <a:ext cx="88999" cy="92038"/>
                </a:xfrm>
                <a:prstGeom prst="ellipse">
                  <a:avLst/>
                </a:prstGeom>
                <a:solidFill>
                  <a:srgbClr val="B9312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34" name="Straight Connector 367">
                  <a:extLst>
                    <a:ext uri="{FF2B5EF4-FFF2-40B4-BE49-F238E27FC236}">
                      <a16:creationId xmlns:a16="http://schemas.microsoft.com/office/drawing/2014/main" id="{93F25C18-02E9-FB4D-A879-2FE9B8F8D3FA}"/>
                    </a:ext>
                  </a:extLst>
                </p:cNvPr>
                <p:cNvCxnSpPr>
                  <a:cxnSpLocks/>
                  <a:stCxn id="32" idx="5"/>
                  <a:endCxn id="30" idx="1"/>
                </p:cNvCxnSpPr>
                <p:nvPr/>
              </p:nvCxnSpPr>
              <p:spPr>
                <a:xfrm>
                  <a:off x="10185311" y="3941429"/>
                  <a:ext cx="1281652" cy="755693"/>
                </a:xfrm>
                <a:prstGeom prst="line">
                  <a:avLst/>
                </a:prstGeom>
                <a:ln w="25400"/>
              </p:spPr>
              <p:style>
                <a:lnRef idx="3">
                  <a:schemeClr val="dk1"/>
                </a:lnRef>
                <a:fillRef idx="0">
                  <a:schemeClr val="dk1"/>
                </a:fillRef>
                <a:effectRef idx="2">
                  <a:schemeClr val="dk1"/>
                </a:effectRef>
                <a:fontRef idx="minor">
                  <a:schemeClr val="tx1"/>
                </a:fontRef>
              </p:style>
            </p:cxnSp>
            <p:sp>
              <p:nvSpPr>
                <p:cNvPr id="35" name="Oval 368">
                  <a:extLst>
                    <a:ext uri="{FF2B5EF4-FFF2-40B4-BE49-F238E27FC236}">
                      <a16:creationId xmlns:a16="http://schemas.microsoft.com/office/drawing/2014/main" id="{5EE03203-AE9B-E34D-80D9-EA35B379686C}"/>
                    </a:ext>
                  </a:extLst>
                </p:cNvPr>
                <p:cNvSpPr/>
                <p:nvPr/>
              </p:nvSpPr>
              <p:spPr>
                <a:xfrm>
                  <a:off x="10384385" y="3971176"/>
                  <a:ext cx="41534" cy="35347"/>
                </a:xfrm>
                <a:prstGeom prst="ellipse">
                  <a:avLst/>
                </a:prstGeom>
                <a:solidFill>
                  <a:srgbClr val="F8DB9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 name="Oval 369">
                  <a:extLst>
                    <a:ext uri="{FF2B5EF4-FFF2-40B4-BE49-F238E27FC236}">
                      <a16:creationId xmlns:a16="http://schemas.microsoft.com/office/drawing/2014/main" id="{DCBC6183-2CB3-4343-92DF-EEA68C09192A}"/>
                    </a:ext>
                  </a:extLst>
                </p:cNvPr>
                <p:cNvSpPr/>
                <p:nvPr/>
              </p:nvSpPr>
              <p:spPr>
                <a:xfrm>
                  <a:off x="10351776" y="4048469"/>
                  <a:ext cx="41534" cy="35347"/>
                </a:xfrm>
                <a:prstGeom prst="ellipse">
                  <a:avLst/>
                </a:prstGeom>
                <a:solidFill>
                  <a:srgbClr val="F3C6B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Oval 370">
                  <a:extLst>
                    <a:ext uri="{FF2B5EF4-FFF2-40B4-BE49-F238E27FC236}">
                      <a16:creationId xmlns:a16="http://schemas.microsoft.com/office/drawing/2014/main" id="{C5D49DDC-E8D9-8F44-8770-CFF4CB513F8C}"/>
                    </a:ext>
                  </a:extLst>
                </p:cNvPr>
                <p:cNvSpPr/>
                <p:nvPr/>
              </p:nvSpPr>
              <p:spPr>
                <a:xfrm>
                  <a:off x="10417655" y="4159804"/>
                  <a:ext cx="41534" cy="35347"/>
                </a:xfrm>
                <a:prstGeom prst="ellipse">
                  <a:avLst/>
                </a:prstGeom>
                <a:solidFill>
                  <a:srgbClr val="E9A8A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8" name="Oval 371">
                  <a:extLst>
                    <a:ext uri="{FF2B5EF4-FFF2-40B4-BE49-F238E27FC236}">
                      <a16:creationId xmlns:a16="http://schemas.microsoft.com/office/drawing/2014/main" id="{4DD17558-8C73-014F-B37F-F768AD76DCF1}"/>
                    </a:ext>
                  </a:extLst>
                </p:cNvPr>
                <p:cNvSpPr/>
                <p:nvPr/>
              </p:nvSpPr>
              <p:spPr>
                <a:xfrm>
                  <a:off x="10508566" y="4189341"/>
                  <a:ext cx="41534" cy="35347"/>
                </a:xfrm>
                <a:prstGeom prst="ellipse">
                  <a:avLst/>
                </a:prstGeom>
                <a:solidFill>
                  <a:srgbClr val="DFAB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9" name="Oval 372">
                  <a:extLst>
                    <a:ext uri="{FF2B5EF4-FFF2-40B4-BE49-F238E27FC236}">
                      <a16:creationId xmlns:a16="http://schemas.microsoft.com/office/drawing/2014/main" id="{D7888163-96CF-9941-AB7E-F17D14F35962}"/>
                    </a:ext>
                  </a:extLst>
                </p:cNvPr>
                <p:cNvSpPr/>
                <p:nvPr/>
              </p:nvSpPr>
              <p:spPr>
                <a:xfrm>
                  <a:off x="10438422" y="4043507"/>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0" name="Oval 373">
                  <a:extLst>
                    <a:ext uri="{FF2B5EF4-FFF2-40B4-BE49-F238E27FC236}">
                      <a16:creationId xmlns:a16="http://schemas.microsoft.com/office/drawing/2014/main" id="{2DC90F50-5E66-F840-BDF5-E99D606DD9B9}"/>
                    </a:ext>
                  </a:extLst>
                </p:cNvPr>
                <p:cNvSpPr/>
                <p:nvPr/>
              </p:nvSpPr>
              <p:spPr>
                <a:xfrm>
                  <a:off x="10552415" y="4092882"/>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1" name="Oval 374">
                  <a:extLst>
                    <a:ext uri="{FF2B5EF4-FFF2-40B4-BE49-F238E27FC236}">
                      <a16:creationId xmlns:a16="http://schemas.microsoft.com/office/drawing/2014/main" id="{0F95C3C8-7176-344A-B7FE-21A3714131D9}"/>
                    </a:ext>
                  </a:extLst>
                </p:cNvPr>
                <p:cNvSpPr/>
                <p:nvPr/>
              </p:nvSpPr>
              <p:spPr>
                <a:xfrm>
                  <a:off x="11213774" y="4645994"/>
                  <a:ext cx="41534" cy="35347"/>
                </a:xfrm>
                <a:prstGeom prst="ellipse">
                  <a:avLst/>
                </a:prstGeom>
                <a:solidFill>
                  <a:srgbClr val="8F50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Oval 375">
                  <a:extLst>
                    <a:ext uri="{FF2B5EF4-FFF2-40B4-BE49-F238E27FC236}">
                      <a16:creationId xmlns:a16="http://schemas.microsoft.com/office/drawing/2014/main" id="{D132E3D0-5D9C-914D-B9BF-25E8416DA30E}"/>
                    </a:ext>
                  </a:extLst>
                </p:cNvPr>
                <p:cNvSpPr/>
                <p:nvPr/>
              </p:nvSpPr>
              <p:spPr>
                <a:xfrm>
                  <a:off x="10806880" y="4364371"/>
                  <a:ext cx="41534" cy="35347"/>
                </a:xfrm>
                <a:prstGeom prst="ellipse">
                  <a:avLst/>
                </a:prstGeom>
                <a:solidFill>
                  <a:srgbClr val="F0AC5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5" name="Oval 376">
                  <a:extLst>
                    <a:ext uri="{FF2B5EF4-FFF2-40B4-BE49-F238E27FC236}">
                      <a16:creationId xmlns:a16="http://schemas.microsoft.com/office/drawing/2014/main" id="{7804793C-9FD1-804D-B0D3-23B9FD70F9FB}"/>
                    </a:ext>
                  </a:extLst>
                </p:cNvPr>
                <p:cNvSpPr/>
                <p:nvPr/>
              </p:nvSpPr>
              <p:spPr>
                <a:xfrm>
                  <a:off x="10772905" y="4471034"/>
                  <a:ext cx="41534" cy="35347"/>
                </a:xfrm>
                <a:prstGeom prst="ellipse">
                  <a:avLst/>
                </a:prstGeom>
                <a:solidFill>
                  <a:srgbClr val="CB7D7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Oval 377">
                  <a:extLst>
                    <a:ext uri="{FF2B5EF4-FFF2-40B4-BE49-F238E27FC236}">
                      <a16:creationId xmlns:a16="http://schemas.microsoft.com/office/drawing/2014/main" id="{91973B7D-FAFE-0142-BD9E-7B0930AE00BC}"/>
                    </a:ext>
                  </a:extLst>
                </p:cNvPr>
                <p:cNvSpPr/>
                <p:nvPr/>
              </p:nvSpPr>
              <p:spPr>
                <a:xfrm>
                  <a:off x="10552415" y="4300729"/>
                  <a:ext cx="41534" cy="35347"/>
                </a:xfrm>
                <a:prstGeom prst="ellipse">
                  <a:avLst/>
                </a:prstGeom>
                <a:solidFill>
                  <a:srgbClr val="E0978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Oval 378">
                  <a:extLst>
                    <a:ext uri="{FF2B5EF4-FFF2-40B4-BE49-F238E27FC236}">
                      <a16:creationId xmlns:a16="http://schemas.microsoft.com/office/drawing/2014/main" id="{AD581413-35C7-AF43-ABCB-2CA4D39D39C2}"/>
                    </a:ext>
                  </a:extLst>
                </p:cNvPr>
                <p:cNvSpPr/>
                <p:nvPr/>
              </p:nvSpPr>
              <p:spPr>
                <a:xfrm>
                  <a:off x="10971898" y="4640459"/>
                  <a:ext cx="41534" cy="35347"/>
                </a:xfrm>
                <a:prstGeom prst="ellipse">
                  <a:avLst/>
                </a:prstGeom>
                <a:solidFill>
                  <a:srgbClr val="B5674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8" name="Oval 379">
                  <a:extLst>
                    <a:ext uri="{FF2B5EF4-FFF2-40B4-BE49-F238E27FC236}">
                      <a16:creationId xmlns:a16="http://schemas.microsoft.com/office/drawing/2014/main" id="{7995753A-4D5C-9544-916C-C3DAFBEB06CC}"/>
                    </a:ext>
                  </a:extLst>
                </p:cNvPr>
                <p:cNvSpPr/>
                <p:nvPr/>
              </p:nvSpPr>
              <p:spPr>
                <a:xfrm>
                  <a:off x="10770900" y="4627785"/>
                  <a:ext cx="41534" cy="35347"/>
                </a:xfrm>
                <a:prstGeom prst="ellipse">
                  <a:avLst/>
                </a:prstGeom>
                <a:solidFill>
                  <a:srgbClr val="D74B4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9" name="Oval 380">
                  <a:extLst>
                    <a:ext uri="{FF2B5EF4-FFF2-40B4-BE49-F238E27FC236}">
                      <a16:creationId xmlns:a16="http://schemas.microsoft.com/office/drawing/2014/main" id="{4393F745-312C-5D44-A6AF-0EFE4FA9E28E}"/>
                    </a:ext>
                  </a:extLst>
                </p:cNvPr>
                <p:cNvSpPr/>
                <p:nvPr/>
              </p:nvSpPr>
              <p:spPr>
                <a:xfrm>
                  <a:off x="10281549" y="3924763"/>
                  <a:ext cx="41534" cy="35347"/>
                </a:xfrm>
                <a:prstGeom prst="ellipse">
                  <a:avLst/>
                </a:prstGeom>
                <a:solidFill>
                  <a:srgbClr val="FBE7C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Oval 381">
                  <a:extLst>
                    <a:ext uri="{FF2B5EF4-FFF2-40B4-BE49-F238E27FC236}">
                      <a16:creationId xmlns:a16="http://schemas.microsoft.com/office/drawing/2014/main" id="{5C4BB1C6-197C-7A4C-863D-F2AF1A281379}"/>
                    </a:ext>
                  </a:extLst>
                </p:cNvPr>
                <p:cNvSpPr/>
                <p:nvPr/>
              </p:nvSpPr>
              <p:spPr>
                <a:xfrm>
                  <a:off x="10456881" y="3891483"/>
                  <a:ext cx="41534" cy="35347"/>
                </a:xfrm>
                <a:prstGeom prst="ellipse">
                  <a:avLst/>
                </a:prstGeom>
                <a:solidFill>
                  <a:srgbClr val="D9E3B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1" name="Oval 382">
                  <a:extLst>
                    <a:ext uri="{FF2B5EF4-FFF2-40B4-BE49-F238E27FC236}">
                      <a16:creationId xmlns:a16="http://schemas.microsoft.com/office/drawing/2014/main" id="{7BF73539-2C01-D54E-84C7-84CE4A9843C0}"/>
                    </a:ext>
                  </a:extLst>
                </p:cNvPr>
                <p:cNvSpPr/>
                <p:nvPr/>
              </p:nvSpPr>
              <p:spPr>
                <a:xfrm>
                  <a:off x="10586322" y="3974844"/>
                  <a:ext cx="41534" cy="35347"/>
                </a:xfrm>
                <a:prstGeom prst="ellipse">
                  <a:avLst/>
                </a:prstGeom>
                <a:solidFill>
                  <a:srgbClr val="DBE3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2" name="Oval 383">
                  <a:extLst>
                    <a:ext uri="{FF2B5EF4-FFF2-40B4-BE49-F238E27FC236}">
                      <a16:creationId xmlns:a16="http://schemas.microsoft.com/office/drawing/2014/main" id="{13EE9189-9AAF-1F4A-9BA1-09D8044B09F8}"/>
                    </a:ext>
                  </a:extLst>
                </p:cNvPr>
                <p:cNvSpPr/>
                <p:nvPr/>
              </p:nvSpPr>
              <p:spPr>
                <a:xfrm>
                  <a:off x="10662468" y="3955952"/>
                  <a:ext cx="41534" cy="35347"/>
                </a:xfrm>
                <a:prstGeom prst="ellipse">
                  <a:avLst/>
                </a:prstGeom>
                <a:solidFill>
                  <a:srgbClr val="C9D7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3" name="Oval 384">
                  <a:extLst>
                    <a:ext uri="{FF2B5EF4-FFF2-40B4-BE49-F238E27FC236}">
                      <a16:creationId xmlns:a16="http://schemas.microsoft.com/office/drawing/2014/main" id="{321295D8-65E2-A84F-A75F-DB8EA933A20F}"/>
                    </a:ext>
                  </a:extLst>
                </p:cNvPr>
                <p:cNvSpPr/>
                <p:nvPr/>
              </p:nvSpPr>
              <p:spPr>
                <a:xfrm>
                  <a:off x="11115692" y="4628278"/>
                  <a:ext cx="41534" cy="35347"/>
                </a:xfrm>
                <a:prstGeom prst="ellipse">
                  <a:avLst/>
                </a:prstGeom>
                <a:solidFill>
                  <a:srgbClr val="A04F2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4" name="Oval 385">
                  <a:extLst>
                    <a:ext uri="{FF2B5EF4-FFF2-40B4-BE49-F238E27FC236}">
                      <a16:creationId xmlns:a16="http://schemas.microsoft.com/office/drawing/2014/main" id="{BE4F9CA3-1FAB-4C43-915C-46A98366031E}"/>
                    </a:ext>
                  </a:extLst>
                </p:cNvPr>
                <p:cNvSpPr/>
                <p:nvPr/>
              </p:nvSpPr>
              <p:spPr>
                <a:xfrm>
                  <a:off x="10736389" y="3990348"/>
                  <a:ext cx="41534" cy="35347"/>
                </a:xfrm>
                <a:prstGeom prst="ellipse">
                  <a:avLst/>
                </a:prstGeom>
                <a:solidFill>
                  <a:srgbClr val="B5C8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Oval 386">
                  <a:extLst>
                    <a:ext uri="{FF2B5EF4-FFF2-40B4-BE49-F238E27FC236}">
                      <a16:creationId xmlns:a16="http://schemas.microsoft.com/office/drawing/2014/main" id="{550E9759-D42C-9A42-B798-2367D8577C62}"/>
                    </a:ext>
                  </a:extLst>
                </p:cNvPr>
                <p:cNvSpPr/>
                <p:nvPr/>
              </p:nvSpPr>
              <p:spPr>
                <a:xfrm>
                  <a:off x="10787253" y="4048469"/>
                  <a:ext cx="41534" cy="35347"/>
                </a:xfrm>
                <a:prstGeom prst="ellipse">
                  <a:avLst/>
                </a:prstGeom>
                <a:solidFill>
                  <a:srgbClr val="B5C48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6" name="Oval 387">
                  <a:extLst>
                    <a:ext uri="{FF2B5EF4-FFF2-40B4-BE49-F238E27FC236}">
                      <a16:creationId xmlns:a16="http://schemas.microsoft.com/office/drawing/2014/main" id="{18BE39E6-E1C2-D44F-B816-5893EF2AB055}"/>
                    </a:ext>
                  </a:extLst>
                </p:cNvPr>
                <p:cNvSpPr/>
                <p:nvPr/>
              </p:nvSpPr>
              <p:spPr>
                <a:xfrm>
                  <a:off x="10901102" y="4066061"/>
                  <a:ext cx="41534" cy="35347"/>
                </a:xfrm>
                <a:prstGeom prst="ellipse">
                  <a:avLst/>
                </a:prstGeom>
                <a:solidFill>
                  <a:srgbClr val="A8BC7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7" name="Oval 388">
                  <a:extLst>
                    <a:ext uri="{FF2B5EF4-FFF2-40B4-BE49-F238E27FC236}">
                      <a16:creationId xmlns:a16="http://schemas.microsoft.com/office/drawing/2014/main" id="{99D87BDF-4E0C-0F47-AFB5-CCC3A79F96D2}"/>
                    </a:ext>
                  </a:extLst>
                </p:cNvPr>
                <p:cNvSpPr/>
                <p:nvPr/>
              </p:nvSpPr>
              <p:spPr>
                <a:xfrm>
                  <a:off x="10915567" y="4028092"/>
                  <a:ext cx="41534" cy="35347"/>
                </a:xfrm>
                <a:prstGeom prst="ellipse">
                  <a:avLst/>
                </a:prstGeom>
                <a:solidFill>
                  <a:srgbClr val="A8C6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8" name="Oval 389">
                  <a:extLst>
                    <a:ext uri="{FF2B5EF4-FFF2-40B4-BE49-F238E27FC236}">
                      <a16:creationId xmlns:a16="http://schemas.microsoft.com/office/drawing/2014/main" id="{44953359-35A5-FB4C-8991-365B237F785E}"/>
                    </a:ext>
                  </a:extLst>
                </p:cNvPr>
                <p:cNvSpPr/>
                <p:nvPr/>
              </p:nvSpPr>
              <p:spPr>
                <a:xfrm>
                  <a:off x="10941035" y="4127218"/>
                  <a:ext cx="41534" cy="35347"/>
                </a:xfrm>
                <a:prstGeom prst="ellipse">
                  <a:avLst/>
                </a:prstGeom>
                <a:solidFill>
                  <a:srgbClr val="AEBE5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9" name="Oval 390">
                  <a:extLst>
                    <a:ext uri="{FF2B5EF4-FFF2-40B4-BE49-F238E27FC236}">
                      <a16:creationId xmlns:a16="http://schemas.microsoft.com/office/drawing/2014/main" id="{07E3D4D0-0ABE-0B4F-ADBF-6BD8E3814933}"/>
                    </a:ext>
                  </a:extLst>
                </p:cNvPr>
                <p:cNvSpPr/>
                <p:nvPr/>
              </p:nvSpPr>
              <p:spPr>
                <a:xfrm>
                  <a:off x="11084112" y="4099218"/>
                  <a:ext cx="41534" cy="35347"/>
                </a:xfrm>
                <a:prstGeom prst="ellipse">
                  <a:avLst/>
                </a:prstGeom>
                <a:solidFill>
                  <a:srgbClr val="A0BA5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Oval 391">
                  <a:extLst>
                    <a:ext uri="{FF2B5EF4-FFF2-40B4-BE49-F238E27FC236}">
                      <a16:creationId xmlns:a16="http://schemas.microsoft.com/office/drawing/2014/main" id="{F7DE99B5-A439-AF43-B958-0F7469EA5FCC}"/>
                    </a:ext>
                  </a:extLst>
                </p:cNvPr>
                <p:cNvSpPr/>
                <p:nvPr/>
              </p:nvSpPr>
              <p:spPr>
                <a:xfrm>
                  <a:off x="11317680" y="4242858"/>
                  <a:ext cx="41534" cy="35347"/>
                </a:xfrm>
                <a:prstGeom prst="ellipse">
                  <a:avLst/>
                </a:prstGeom>
                <a:solidFill>
                  <a:srgbClr val="749D3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Oval 392">
                  <a:extLst>
                    <a:ext uri="{FF2B5EF4-FFF2-40B4-BE49-F238E27FC236}">
                      <a16:creationId xmlns:a16="http://schemas.microsoft.com/office/drawing/2014/main" id="{9C51A39A-DA3C-AD4B-B983-6145185F4C59}"/>
                    </a:ext>
                  </a:extLst>
                </p:cNvPr>
                <p:cNvSpPr/>
                <p:nvPr/>
              </p:nvSpPr>
              <p:spPr>
                <a:xfrm>
                  <a:off x="10977440" y="4494236"/>
                  <a:ext cx="41534" cy="35347"/>
                </a:xfrm>
                <a:prstGeom prst="ellipse">
                  <a:avLst/>
                </a:prstGeom>
                <a:solidFill>
                  <a:srgbClr val="CE883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2" name="Oval 393">
                  <a:extLst>
                    <a:ext uri="{FF2B5EF4-FFF2-40B4-BE49-F238E27FC236}">
                      <a16:creationId xmlns:a16="http://schemas.microsoft.com/office/drawing/2014/main" id="{0D108D1D-1A25-8B4F-A51C-03ED66C5C2BF}"/>
                    </a:ext>
                  </a:extLst>
                </p:cNvPr>
                <p:cNvSpPr/>
                <p:nvPr/>
              </p:nvSpPr>
              <p:spPr>
                <a:xfrm>
                  <a:off x="10689726" y="430583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Oval 394">
                  <a:extLst>
                    <a:ext uri="{FF2B5EF4-FFF2-40B4-BE49-F238E27FC236}">
                      <a16:creationId xmlns:a16="http://schemas.microsoft.com/office/drawing/2014/main" id="{1FB02289-3D83-D14E-840F-B44BD2646A3A}"/>
                    </a:ext>
                  </a:extLst>
                </p:cNvPr>
                <p:cNvSpPr/>
                <p:nvPr/>
              </p:nvSpPr>
              <p:spPr>
                <a:xfrm>
                  <a:off x="11129564" y="4242858"/>
                  <a:ext cx="41534" cy="35347"/>
                </a:xfrm>
                <a:prstGeom prst="ellipse">
                  <a:avLst/>
                </a:prstGeom>
                <a:solidFill>
                  <a:srgbClr val="96984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Oval 395">
                  <a:extLst>
                    <a:ext uri="{FF2B5EF4-FFF2-40B4-BE49-F238E27FC236}">
                      <a16:creationId xmlns:a16="http://schemas.microsoft.com/office/drawing/2014/main" id="{989C46DE-4A3B-124B-A212-CFF25901FC8F}"/>
                    </a:ext>
                  </a:extLst>
                </p:cNvPr>
                <p:cNvSpPr/>
                <p:nvPr/>
              </p:nvSpPr>
              <p:spPr>
                <a:xfrm>
                  <a:off x="10665594" y="4458359"/>
                  <a:ext cx="41534" cy="35347"/>
                </a:xfrm>
                <a:prstGeom prst="ellipse">
                  <a:avLst/>
                </a:prstGeom>
                <a:solidFill>
                  <a:srgbClr val="E3876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Oval 396">
                  <a:extLst>
                    <a:ext uri="{FF2B5EF4-FFF2-40B4-BE49-F238E27FC236}">
                      <a16:creationId xmlns:a16="http://schemas.microsoft.com/office/drawing/2014/main" id="{E207519D-BC0D-F445-A86B-C4E2B0626D59}"/>
                    </a:ext>
                  </a:extLst>
                </p:cNvPr>
                <p:cNvSpPr/>
                <p:nvPr/>
              </p:nvSpPr>
              <p:spPr>
                <a:xfrm>
                  <a:off x="11072028" y="4444912"/>
                  <a:ext cx="41534" cy="35347"/>
                </a:xfrm>
                <a:prstGeom prst="ellipse">
                  <a:avLst/>
                </a:prstGeom>
                <a:solidFill>
                  <a:srgbClr val="A684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66" name="Oval 397">
                  <a:extLst>
                    <a:ext uri="{FF2B5EF4-FFF2-40B4-BE49-F238E27FC236}">
                      <a16:creationId xmlns:a16="http://schemas.microsoft.com/office/drawing/2014/main" id="{6FE81A9C-BA88-3245-82C0-A72B1DC08554}"/>
                    </a:ext>
                  </a:extLst>
                </p:cNvPr>
                <p:cNvSpPr/>
                <p:nvPr/>
              </p:nvSpPr>
              <p:spPr>
                <a:xfrm>
                  <a:off x="11249717" y="4273749"/>
                  <a:ext cx="41534" cy="35347"/>
                </a:xfrm>
                <a:prstGeom prst="ellipse">
                  <a:avLst/>
                </a:prstGeom>
                <a:solidFill>
                  <a:srgbClr val="85943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7" name="Oval 398">
                  <a:extLst>
                    <a:ext uri="{FF2B5EF4-FFF2-40B4-BE49-F238E27FC236}">
                      <a16:creationId xmlns:a16="http://schemas.microsoft.com/office/drawing/2014/main" id="{5BC9D6E0-3D6E-6541-8703-A2D0EF5B1C73}"/>
                    </a:ext>
                  </a:extLst>
                </p:cNvPr>
                <p:cNvSpPr/>
                <p:nvPr/>
              </p:nvSpPr>
              <p:spPr>
                <a:xfrm>
                  <a:off x="11355464" y="4334934"/>
                  <a:ext cx="41534" cy="35347"/>
                </a:xfrm>
                <a:prstGeom prst="ellipse">
                  <a:avLst/>
                </a:prstGeom>
                <a:solidFill>
                  <a:srgbClr val="76863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8" name="Oval 399">
                  <a:extLst>
                    <a:ext uri="{FF2B5EF4-FFF2-40B4-BE49-F238E27FC236}">
                      <a16:creationId xmlns:a16="http://schemas.microsoft.com/office/drawing/2014/main" id="{B88828EC-B6CE-5F49-92C6-A98E28C5BDEB}"/>
                    </a:ext>
                  </a:extLst>
                </p:cNvPr>
                <p:cNvSpPr/>
                <p:nvPr/>
              </p:nvSpPr>
              <p:spPr>
                <a:xfrm>
                  <a:off x="11439841" y="4259793"/>
                  <a:ext cx="41534" cy="35347"/>
                </a:xfrm>
                <a:prstGeom prst="ellipse">
                  <a:avLst/>
                </a:prstGeom>
                <a:solidFill>
                  <a:srgbClr val="6C8A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9" name="Oval 400">
                  <a:extLst>
                    <a:ext uri="{FF2B5EF4-FFF2-40B4-BE49-F238E27FC236}">
                      <a16:creationId xmlns:a16="http://schemas.microsoft.com/office/drawing/2014/main" id="{0816CB00-AE16-BF4B-8EDF-F3EDACDE9E0C}"/>
                    </a:ext>
                  </a:extLst>
                </p:cNvPr>
                <p:cNvSpPr/>
                <p:nvPr/>
              </p:nvSpPr>
              <p:spPr>
                <a:xfrm>
                  <a:off x="11391919" y="4431854"/>
                  <a:ext cx="41534" cy="35347"/>
                </a:xfrm>
                <a:prstGeom prst="ellipse">
                  <a:avLst/>
                </a:prstGeom>
                <a:solidFill>
                  <a:srgbClr val="7470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0" name="Oval 401">
                  <a:extLst>
                    <a:ext uri="{FF2B5EF4-FFF2-40B4-BE49-F238E27FC236}">
                      <a16:creationId xmlns:a16="http://schemas.microsoft.com/office/drawing/2014/main" id="{70C64119-171F-8443-A5E0-E5EB1BA3357F}"/>
                    </a:ext>
                  </a:extLst>
                </p:cNvPr>
                <p:cNvSpPr/>
                <p:nvPr/>
              </p:nvSpPr>
              <p:spPr>
                <a:xfrm>
                  <a:off x="11494256" y="4352607"/>
                  <a:ext cx="41534" cy="35347"/>
                </a:xfrm>
                <a:prstGeom prst="ellipse">
                  <a:avLst/>
                </a:prstGeom>
                <a:solidFill>
                  <a:srgbClr val="5E7B2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1" name="Oval 402">
                  <a:extLst>
                    <a:ext uri="{FF2B5EF4-FFF2-40B4-BE49-F238E27FC236}">
                      <a16:creationId xmlns:a16="http://schemas.microsoft.com/office/drawing/2014/main" id="{1669DD26-EDB0-3942-B6F3-3DC5DBE48E79}"/>
                    </a:ext>
                  </a:extLst>
                </p:cNvPr>
                <p:cNvSpPr/>
                <p:nvPr/>
              </p:nvSpPr>
              <p:spPr>
                <a:xfrm>
                  <a:off x="11172240" y="4545778"/>
                  <a:ext cx="41534" cy="35347"/>
                </a:xfrm>
                <a:prstGeom prst="ellipse">
                  <a:avLst/>
                </a:prstGeom>
                <a:solidFill>
                  <a:srgbClr val="86592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2" name="Oval 403">
                  <a:extLst>
                    <a:ext uri="{FF2B5EF4-FFF2-40B4-BE49-F238E27FC236}">
                      <a16:creationId xmlns:a16="http://schemas.microsoft.com/office/drawing/2014/main" id="{F4DC889C-AD5E-C645-8F1C-5DF3BD476527}"/>
                    </a:ext>
                  </a:extLst>
                </p:cNvPr>
                <p:cNvSpPr/>
                <p:nvPr/>
              </p:nvSpPr>
              <p:spPr>
                <a:xfrm>
                  <a:off x="10634406" y="4194794"/>
                  <a:ext cx="41534" cy="35347"/>
                </a:xfrm>
                <a:prstGeom prst="ellipse">
                  <a:avLst/>
                </a:prstGeom>
                <a:solidFill>
                  <a:srgbClr val="F5C78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3" name="Oval 404">
                  <a:extLst>
                    <a:ext uri="{FF2B5EF4-FFF2-40B4-BE49-F238E27FC236}">
                      <a16:creationId xmlns:a16="http://schemas.microsoft.com/office/drawing/2014/main" id="{CE885BCE-5BA4-0842-9D9D-75C2150A11B2}"/>
                    </a:ext>
                  </a:extLst>
                </p:cNvPr>
                <p:cNvSpPr/>
                <p:nvPr/>
              </p:nvSpPr>
              <p:spPr>
                <a:xfrm>
                  <a:off x="10772905" y="423629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4" name="Oval 405">
                  <a:extLst>
                    <a:ext uri="{FF2B5EF4-FFF2-40B4-BE49-F238E27FC236}">
                      <a16:creationId xmlns:a16="http://schemas.microsoft.com/office/drawing/2014/main" id="{63126F1D-8F1D-8046-8771-02C0FF20786D}"/>
                    </a:ext>
                  </a:extLst>
                </p:cNvPr>
                <p:cNvSpPr/>
                <p:nvPr/>
              </p:nvSpPr>
              <p:spPr>
                <a:xfrm>
                  <a:off x="11027505" y="4562410"/>
                  <a:ext cx="41534" cy="35347"/>
                </a:xfrm>
                <a:prstGeom prst="ellipse">
                  <a:avLst/>
                </a:prstGeom>
                <a:solidFill>
                  <a:srgbClr val="CB80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5" name="Oval 406">
                  <a:extLst>
                    <a:ext uri="{FF2B5EF4-FFF2-40B4-BE49-F238E27FC236}">
                      <a16:creationId xmlns:a16="http://schemas.microsoft.com/office/drawing/2014/main" id="{EBBADA91-78AC-D843-8D4D-9EFE7AEF5A57}"/>
                    </a:ext>
                  </a:extLst>
                </p:cNvPr>
                <p:cNvSpPr/>
                <p:nvPr/>
              </p:nvSpPr>
              <p:spPr>
                <a:xfrm>
                  <a:off x="10793453" y="4530074"/>
                  <a:ext cx="41534" cy="35347"/>
                </a:xfrm>
                <a:prstGeom prst="ellipse">
                  <a:avLst/>
                </a:prstGeom>
                <a:solidFill>
                  <a:srgbClr val="DC775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6" name="Oval 407">
                  <a:extLst>
                    <a:ext uri="{FF2B5EF4-FFF2-40B4-BE49-F238E27FC236}">
                      <a16:creationId xmlns:a16="http://schemas.microsoft.com/office/drawing/2014/main" id="{89B3A349-9B9F-414D-8632-4D5CDF386CED}"/>
                    </a:ext>
                  </a:extLst>
                </p:cNvPr>
                <p:cNvSpPr/>
                <p:nvPr/>
              </p:nvSpPr>
              <p:spPr>
                <a:xfrm>
                  <a:off x="11027505" y="4715929"/>
                  <a:ext cx="41534" cy="35347"/>
                </a:xfrm>
                <a:prstGeom prst="ellipse">
                  <a:avLst/>
                </a:prstGeom>
                <a:solidFill>
                  <a:srgbClr val="AF422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7" name="Oval 408">
                  <a:extLst>
                    <a:ext uri="{FF2B5EF4-FFF2-40B4-BE49-F238E27FC236}">
                      <a16:creationId xmlns:a16="http://schemas.microsoft.com/office/drawing/2014/main" id="{8C0B37B0-38C0-994D-8397-298FCEAE672C}"/>
                    </a:ext>
                  </a:extLst>
                </p:cNvPr>
                <p:cNvSpPr/>
                <p:nvPr/>
              </p:nvSpPr>
              <p:spPr>
                <a:xfrm>
                  <a:off x="11297574" y="4608404"/>
                  <a:ext cx="41534" cy="35347"/>
                </a:xfrm>
                <a:prstGeom prst="ellipse">
                  <a:avLst/>
                </a:prstGeom>
                <a:solidFill>
                  <a:srgbClr val="663D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8" name="Oval 409">
                  <a:extLst>
                    <a:ext uri="{FF2B5EF4-FFF2-40B4-BE49-F238E27FC236}">
                      <a16:creationId xmlns:a16="http://schemas.microsoft.com/office/drawing/2014/main" id="{E6C4DDCA-FED3-5E4C-AACA-6A72A183EE42}"/>
                    </a:ext>
                  </a:extLst>
                </p:cNvPr>
                <p:cNvSpPr/>
                <p:nvPr/>
              </p:nvSpPr>
              <p:spPr>
                <a:xfrm>
                  <a:off x="11031912" y="4808677"/>
                  <a:ext cx="41534" cy="35347"/>
                </a:xfrm>
                <a:prstGeom prst="ellipse">
                  <a:avLst/>
                </a:prstGeom>
                <a:solidFill>
                  <a:srgbClr val="B229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9" name="Oval 410">
                  <a:extLst>
                    <a:ext uri="{FF2B5EF4-FFF2-40B4-BE49-F238E27FC236}">
                      <a16:creationId xmlns:a16="http://schemas.microsoft.com/office/drawing/2014/main" id="{21003349-5A13-7B42-86D5-84FB9837AC8B}"/>
                    </a:ext>
                  </a:extLst>
                </p:cNvPr>
                <p:cNvSpPr/>
                <p:nvPr/>
              </p:nvSpPr>
              <p:spPr>
                <a:xfrm>
                  <a:off x="11213774" y="4728183"/>
                  <a:ext cx="41534" cy="35347"/>
                </a:xfrm>
                <a:prstGeom prst="ellipse">
                  <a:avLst/>
                </a:prstGeom>
                <a:solidFill>
                  <a:srgbClr val="833D2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0" name="Oval 411">
                  <a:extLst>
                    <a:ext uri="{FF2B5EF4-FFF2-40B4-BE49-F238E27FC236}">
                      <a16:creationId xmlns:a16="http://schemas.microsoft.com/office/drawing/2014/main" id="{17EE257C-2970-3343-8272-759D7D3713EF}"/>
                    </a:ext>
                  </a:extLst>
                </p:cNvPr>
                <p:cNvSpPr/>
                <p:nvPr/>
              </p:nvSpPr>
              <p:spPr>
                <a:xfrm>
                  <a:off x="10563830" y="4388114"/>
                  <a:ext cx="41534" cy="35347"/>
                </a:xfrm>
                <a:prstGeom prst="ellipse">
                  <a:avLst/>
                </a:prstGeom>
                <a:solidFill>
                  <a:srgbClr val="EB94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1" name="Oval 412">
                  <a:extLst>
                    <a:ext uri="{FF2B5EF4-FFF2-40B4-BE49-F238E27FC236}">
                      <a16:creationId xmlns:a16="http://schemas.microsoft.com/office/drawing/2014/main" id="{A27DCA72-99D2-5B43-B5B8-E93CDBBD0D99}"/>
                    </a:ext>
                  </a:extLst>
                </p:cNvPr>
                <p:cNvSpPr/>
                <p:nvPr/>
              </p:nvSpPr>
              <p:spPr>
                <a:xfrm>
                  <a:off x="11081906" y="4527064"/>
                  <a:ext cx="41534" cy="35347"/>
                </a:xfrm>
                <a:prstGeom prst="ellipse">
                  <a:avLst/>
                </a:prstGeom>
                <a:solidFill>
                  <a:srgbClr val="C37D3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2" name="Oval 413">
                  <a:extLst>
                    <a:ext uri="{FF2B5EF4-FFF2-40B4-BE49-F238E27FC236}">
                      <a16:creationId xmlns:a16="http://schemas.microsoft.com/office/drawing/2014/main" id="{DDF89EBC-BE4B-7545-A2CF-BEE50663E15D}"/>
                    </a:ext>
                  </a:extLst>
                </p:cNvPr>
                <p:cNvSpPr/>
                <p:nvPr/>
              </p:nvSpPr>
              <p:spPr>
                <a:xfrm>
                  <a:off x="11136459" y="4781203"/>
                  <a:ext cx="41534" cy="35347"/>
                </a:xfrm>
                <a:prstGeom prst="ellipse">
                  <a:avLst/>
                </a:prstGeom>
                <a:solidFill>
                  <a:srgbClr val="A6372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3" name="Oval 414">
                  <a:extLst>
                    <a:ext uri="{FF2B5EF4-FFF2-40B4-BE49-F238E27FC236}">
                      <a16:creationId xmlns:a16="http://schemas.microsoft.com/office/drawing/2014/main" id="{058C0AD0-901F-254F-BC02-0E41FD3D0FF0}"/>
                    </a:ext>
                  </a:extLst>
                </p:cNvPr>
                <p:cNvSpPr/>
                <p:nvPr/>
              </p:nvSpPr>
              <p:spPr>
                <a:xfrm>
                  <a:off x="10957533" y="4745856"/>
                  <a:ext cx="41534" cy="35347"/>
                </a:xfrm>
                <a:prstGeom prst="ellipse">
                  <a:avLst/>
                </a:prstGeom>
                <a:solidFill>
                  <a:srgbClr val="C5423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4" name="Oval 415">
                  <a:extLst>
                    <a:ext uri="{FF2B5EF4-FFF2-40B4-BE49-F238E27FC236}">
                      <a16:creationId xmlns:a16="http://schemas.microsoft.com/office/drawing/2014/main" id="{87F2CC0D-2C78-294B-B944-7A0867E3D903}"/>
                    </a:ext>
                  </a:extLst>
                </p:cNvPr>
                <p:cNvSpPr/>
                <p:nvPr/>
              </p:nvSpPr>
              <p:spPr>
                <a:xfrm>
                  <a:off x="11249717" y="4830180"/>
                  <a:ext cx="41534" cy="35347"/>
                </a:xfrm>
                <a:prstGeom prst="ellipse">
                  <a:avLst/>
                </a:prstGeom>
                <a:solidFill>
                  <a:srgbClr val="8A1F1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5" name="Oval 416">
                  <a:extLst>
                    <a:ext uri="{FF2B5EF4-FFF2-40B4-BE49-F238E27FC236}">
                      <a16:creationId xmlns:a16="http://schemas.microsoft.com/office/drawing/2014/main" id="{CA3BE39A-CF2B-C446-864B-0E190D5F2998}"/>
                    </a:ext>
                  </a:extLst>
                </p:cNvPr>
                <p:cNvSpPr/>
                <p:nvPr/>
              </p:nvSpPr>
              <p:spPr>
                <a:xfrm>
                  <a:off x="11179417" y="4135940"/>
                  <a:ext cx="41534" cy="35347"/>
                </a:xfrm>
                <a:prstGeom prst="ellipse">
                  <a:avLst/>
                </a:prstGeom>
                <a:solidFill>
                  <a:srgbClr val="8CB2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pic>
          <p:nvPicPr>
            <p:cNvPr id="18" name="Picture 121">
              <a:extLst>
                <a:ext uri="{FF2B5EF4-FFF2-40B4-BE49-F238E27FC236}">
                  <a16:creationId xmlns:a16="http://schemas.microsoft.com/office/drawing/2014/main" id="{F967B9FC-68D7-194F-BF79-A29D3DBF9A98}"/>
                </a:ext>
              </a:extLst>
            </p:cNvPr>
            <p:cNvPicPr>
              <a:picLocks noChangeAspect="1"/>
            </p:cNvPicPr>
            <p:nvPr/>
          </p:nvPicPr>
          <p:blipFill>
            <a:blip r:embed="rId7"/>
            <a:stretch>
              <a:fillRect/>
            </a:stretch>
          </p:blipFill>
          <p:spPr>
            <a:xfrm rot="16200000">
              <a:off x="7000229" y="4244538"/>
              <a:ext cx="1058400" cy="266986"/>
            </a:xfrm>
            <a:prstGeom prst="rect">
              <a:avLst/>
            </a:prstGeom>
            <a:ln>
              <a:noFill/>
            </a:ln>
            <a:effectLst>
              <a:outerShdw blurRad="292100" dist="139700" dir="2700000" algn="tl" rotWithShape="0">
                <a:srgbClr val="333333">
                  <a:alpha val="65000"/>
                </a:srgbClr>
              </a:outerShdw>
            </a:effectLst>
          </p:spPr>
        </p:pic>
      </p:grpSp>
      <p:pic>
        <p:nvPicPr>
          <p:cNvPr id="86" name="Picture 4151">
            <a:extLst>
              <a:ext uri="{FF2B5EF4-FFF2-40B4-BE49-F238E27FC236}">
                <a16:creationId xmlns:a16="http://schemas.microsoft.com/office/drawing/2014/main" id="{DFB93871-0009-9B4B-93DF-362DE8793AA6}"/>
              </a:ext>
            </a:extLst>
          </p:cNvPr>
          <p:cNvPicPr>
            <a:picLocks noChangeAspect="1"/>
          </p:cNvPicPr>
          <p:nvPr/>
        </p:nvPicPr>
        <p:blipFill>
          <a:blip r:embed="rId8"/>
          <a:stretch>
            <a:fillRect/>
          </a:stretch>
        </p:blipFill>
        <p:spPr>
          <a:xfrm rot="16200000">
            <a:off x="6538130" y="3968419"/>
            <a:ext cx="1225366" cy="308607"/>
          </a:xfrm>
          <a:prstGeom prst="rect">
            <a:avLst/>
          </a:prstGeom>
          <a:ln>
            <a:noFill/>
          </a:ln>
          <a:effectLst>
            <a:outerShdw blurRad="292100" dist="139700" dir="2700000" algn="tl" rotWithShape="0">
              <a:srgbClr val="333333">
                <a:alpha val="65000"/>
              </a:srgbClr>
            </a:outerShdw>
          </a:effectLst>
        </p:spPr>
      </p:pic>
      <p:cxnSp>
        <p:nvCxnSpPr>
          <p:cNvPr id="87" name="直接箭头连接符 86"/>
          <p:cNvCxnSpPr/>
          <p:nvPr/>
        </p:nvCxnSpPr>
        <p:spPr>
          <a:xfrm>
            <a:off x="6654955" y="3629993"/>
            <a:ext cx="329128"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3" name="视频 2">
            <a:hlinkClick r:id="" action="ppaction://media"/>
            <a:extLst>
              <a:ext uri="{FF2B5EF4-FFF2-40B4-BE49-F238E27FC236}">
                <a16:creationId xmlns:a16="http://schemas.microsoft.com/office/drawing/2014/main" id="{247ABF8B-5303-4BBF-8354-E91D882F331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19636" y="0"/>
            <a:ext cx="2285999" cy="1714500"/>
          </a:xfrm>
          <a:prstGeom prst="rect">
            <a:avLst/>
          </a:prstGeom>
        </p:spPr>
      </p:pic>
    </p:spTree>
    <p:extLst>
      <p:ext uri="{BB962C8B-B14F-4D97-AF65-F5344CB8AC3E}">
        <p14:creationId xmlns:p14="http://schemas.microsoft.com/office/powerpoint/2010/main" val="2954278583"/>
      </p:ext>
    </p:extLst>
  </p:cSld>
  <p:clrMapOvr>
    <a:masterClrMapping/>
  </p:clrMapOvr>
  <mc:AlternateContent xmlns:mc="http://schemas.openxmlformats.org/markup-compatibility/2006" xmlns:p14="http://schemas.microsoft.com/office/powerpoint/2010/main">
    <mc:Choice Requires="p14">
      <p:transition spd="slow" p14:dur="2000" advTm="21754"/>
    </mc:Choice>
    <mc:Fallback xmlns="">
      <p:transition spd="slow" advTm="2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Our main idea</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5"/>
            <a:ext cx="10515600" cy="602532"/>
          </a:xfrm>
        </p:spPr>
        <p:txBody>
          <a:bodyPr>
            <a:normAutofit fontScale="92500"/>
          </a:bodyPr>
          <a:lstStyle/>
          <a:p>
            <a:r>
              <a:rPr lang="en-US" altLang="zh-CN" dirty="0">
                <a:latin typeface="Arial" panose="020B0604020202020204" pitchFamily="34" charset="0"/>
                <a:cs typeface="Arial" panose="020B0604020202020204" pitchFamily="34" charset="0"/>
              </a:rPr>
              <a:t>Extend the convex hull-based image recoloring to video scenarios</a:t>
            </a:r>
            <a:endParaRPr lang="zh-CN" altLang="en-US" dirty="0">
              <a:latin typeface="Arial" panose="020B0604020202020204" pitchFamily="34" charset="0"/>
              <a:cs typeface="Arial" panose="020B0604020202020204" pitchFamily="34" charset="0"/>
            </a:endParaRPr>
          </a:p>
          <a:p>
            <a:endParaRPr lang="zh-CN" altLang="en-US" dirty="0">
              <a:latin typeface="Arial" panose="020B0604020202020204" pitchFamily="34" charset="0"/>
              <a:cs typeface="Arial" panose="020B0604020202020204" pitchFamily="34" charset="0"/>
            </a:endParaRPr>
          </a:p>
        </p:txBody>
      </p:sp>
      <p:grpSp>
        <p:nvGrpSpPr>
          <p:cNvPr id="24" name="组合 23"/>
          <p:cNvGrpSpPr/>
          <p:nvPr/>
        </p:nvGrpSpPr>
        <p:grpSpPr>
          <a:xfrm>
            <a:off x="2057400" y="2398282"/>
            <a:ext cx="7467600" cy="1924345"/>
            <a:chOff x="2255277" y="2360182"/>
            <a:chExt cx="7467600" cy="1924345"/>
          </a:xfrm>
        </p:grpSpPr>
        <p:pic>
          <p:nvPicPr>
            <p:cNvPr id="5" name="Picture 3" descr="tree-screenshot-trimmed.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0360" y="2448993"/>
              <a:ext cx="1554627" cy="1411114"/>
            </a:xfrm>
            <a:prstGeom prst="rect">
              <a:avLst/>
            </a:prstGeom>
            <a:noFill/>
            <a:ln w="25400">
              <a:solidFill>
                <a:srgbClr val="888888"/>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tre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2194" y="2448683"/>
              <a:ext cx="1957633" cy="1382962"/>
            </a:xfrm>
            <a:prstGeom prst="rect">
              <a:avLst/>
            </a:prstGeom>
            <a:noFill/>
            <a:ln w="6350">
              <a:solidFill>
                <a:srgbClr val="00000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文本框 10"/>
            <p:cNvSpPr txBox="1"/>
            <p:nvPr/>
          </p:nvSpPr>
          <p:spPr>
            <a:xfrm>
              <a:off x="2412195" y="3884417"/>
              <a:ext cx="2319962"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RGB image</a:t>
              </a:r>
              <a:endParaRPr lang="zh-CN" altLang="en-US" sz="2000" dirty="0">
                <a:latin typeface="Arial" panose="020B0604020202020204" pitchFamily="34" charset="0"/>
                <a:cs typeface="Arial" panose="020B0604020202020204" pitchFamily="34" charset="0"/>
              </a:endParaRPr>
            </a:p>
          </p:txBody>
        </p:sp>
        <p:sp>
          <p:nvSpPr>
            <p:cNvPr id="12" name="文本框 11"/>
            <p:cNvSpPr txBox="1"/>
            <p:nvPr/>
          </p:nvSpPr>
          <p:spPr>
            <a:xfrm>
              <a:off x="6299348" y="3884417"/>
              <a:ext cx="3348090"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Palette (RGB 3D geometry)</a:t>
              </a:r>
              <a:endParaRPr lang="zh-CN" altLang="en-US" sz="2000" dirty="0">
                <a:latin typeface="Arial" panose="020B0604020202020204" pitchFamily="34" charset="0"/>
                <a:cs typeface="Arial" panose="020B0604020202020204" pitchFamily="34" charset="0"/>
              </a:endParaRPr>
            </a:p>
          </p:txBody>
        </p:sp>
        <p:pic>
          <p:nvPicPr>
            <p:cNvPr id="20" name="Picture 2" descr="page80image7129520">
              <a:extLst>
                <a:ext uri="{FF2B5EF4-FFF2-40B4-BE49-F238E27FC236}">
                  <a16:creationId xmlns:a16="http://schemas.microsoft.com/office/drawing/2014/main" id="{16AA92D4-E7D7-BE49-B4F5-149054D6831A}"/>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3349" y="3006538"/>
              <a:ext cx="1831356" cy="249199"/>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2255277" y="2360182"/>
              <a:ext cx="7467600" cy="192434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grpSp>
        <p:nvGrpSpPr>
          <p:cNvPr id="25" name="组合 24"/>
          <p:cNvGrpSpPr/>
          <p:nvPr/>
        </p:nvGrpSpPr>
        <p:grpSpPr>
          <a:xfrm>
            <a:off x="2057400" y="4563265"/>
            <a:ext cx="7467600" cy="1921884"/>
            <a:chOff x="2255277" y="4601365"/>
            <a:chExt cx="7467600" cy="1921884"/>
          </a:xfrm>
        </p:grpSpPr>
        <p:pic>
          <p:nvPicPr>
            <p:cNvPr id="9" name="Picture 4" descr="tree.png"/>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2196" y="4692405"/>
              <a:ext cx="1957631" cy="1388891"/>
            </a:xfrm>
            <a:prstGeom prst="rect">
              <a:avLst/>
            </a:prstGeom>
            <a:noFill/>
            <a:ln w="6350">
              <a:solidFill>
                <a:srgbClr val="00000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5">
              <a:extLst>
                <a:ext uri="{FF2B5EF4-FFF2-40B4-BE49-F238E27FC236}">
                  <a16:creationId xmlns:a16="http://schemas.microsoft.com/office/drawing/2014/main" id="{EB4A7CD0-F7CD-E34F-82FB-B1DE081532F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714" b="95238" l="10000" r="90000">
                          <a14:foregroundMark x1="16250" y1="33810" x2="65000" y2="6190"/>
                          <a14:foregroundMark x1="49583" y1="61905" x2="41250" y2="62857"/>
                          <a14:foregroundMark x1="81250" y1="78095" x2="28750" y2="88095"/>
                          <a14:foregroundMark x1="70833" y1="58571" x2="70833" y2="58571"/>
                          <a14:foregroundMark x1="16250" y1="47619" x2="80000" y2="34762"/>
                          <a14:foregroundMark x1="77500" y1="29048" x2="13333" y2="45714"/>
                          <a14:foregroundMark x1="52083" y1="69048" x2="41667" y2="69524"/>
                          <a14:foregroundMark x1="63333" y1="69048" x2="63333" y2="69048"/>
                          <a14:foregroundMark x1="17917" y1="51905" x2="14583" y2="41905"/>
                          <a14:foregroundMark x1="62917" y1="87619" x2="22500" y2="95238"/>
                          <a14:foregroundMark x1="36250" y1="53810" x2="68750" y2="67143"/>
                          <a14:foregroundMark x1="61250" y1="55714" x2="59583" y2="78095"/>
                          <a14:foregroundMark x1="49583" y1="55238" x2="49583" y2="80000"/>
                          <a14:foregroundMark x1="52083" y1="55714" x2="52083" y2="72857"/>
                          <a14:foregroundMark x1="35833" y1="54286" x2="35833" y2="76190"/>
                        </a14:backgroundRemoval>
                      </a14:imgEffect>
                    </a14:imgLayer>
                  </a14:imgProps>
                </a:ext>
              </a:extLst>
            </a:blip>
            <a:stretch>
              <a:fillRect/>
            </a:stretch>
          </p:blipFill>
          <p:spPr>
            <a:xfrm>
              <a:off x="2579941" y="4712855"/>
              <a:ext cx="1524000" cy="1333500"/>
            </a:xfrm>
            <a:prstGeom prst="rect">
              <a:avLst/>
            </a:prstGeom>
          </p:spPr>
        </p:pic>
        <p:sp>
          <p:nvSpPr>
            <p:cNvPr id="16" name="矩形 15"/>
            <p:cNvSpPr/>
            <p:nvPr/>
          </p:nvSpPr>
          <p:spPr>
            <a:xfrm>
              <a:off x="6974962" y="4692405"/>
              <a:ext cx="1571925" cy="1388891"/>
            </a:xfrm>
            <a:prstGeom prst="rect">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sp>
          <p:nvSpPr>
            <p:cNvPr id="17" name="Action Button: Help 38">
              <a:hlinkClick r:id="" action="ppaction://noaction" highlightClick="1"/>
              <a:extLst>
                <a:ext uri="{FF2B5EF4-FFF2-40B4-BE49-F238E27FC236}">
                  <a16:creationId xmlns:a16="http://schemas.microsoft.com/office/drawing/2014/main" id="{8F4D759F-3E20-D544-8020-B445DE5AAC40}"/>
                </a:ext>
              </a:extLst>
            </p:cNvPr>
            <p:cNvSpPr/>
            <p:nvPr/>
          </p:nvSpPr>
          <p:spPr>
            <a:xfrm>
              <a:off x="7286445" y="4862946"/>
              <a:ext cx="1017334" cy="1031777"/>
            </a:xfrm>
            <a:prstGeom prst="actionButtonHel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8" name="文本框 17"/>
            <p:cNvSpPr txBox="1"/>
            <p:nvPr/>
          </p:nvSpPr>
          <p:spPr>
            <a:xfrm>
              <a:off x="2412194" y="6097341"/>
              <a:ext cx="2319963"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RGBT video</a:t>
              </a:r>
              <a:endParaRPr lang="zh-CN" altLang="en-US" sz="2000" dirty="0">
                <a:latin typeface="Arial" panose="020B0604020202020204" pitchFamily="34" charset="0"/>
                <a:cs typeface="Arial" panose="020B0604020202020204" pitchFamily="34" charset="0"/>
              </a:endParaRPr>
            </a:p>
          </p:txBody>
        </p:sp>
        <p:sp>
          <p:nvSpPr>
            <p:cNvPr id="19" name="文本框 18"/>
            <p:cNvSpPr txBox="1"/>
            <p:nvPr/>
          </p:nvSpPr>
          <p:spPr>
            <a:xfrm>
              <a:off x="6207272" y="6123139"/>
              <a:ext cx="3440166"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Palette (RGBT 4D geometry)</a:t>
              </a:r>
              <a:endParaRPr lang="zh-CN" altLang="en-US" sz="2000" dirty="0">
                <a:latin typeface="Arial" panose="020B0604020202020204" pitchFamily="34" charset="0"/>
                <a:cs typeface="Arial" panose="020B0604020202020204" pitchFamily="34" charset="0"/>
              </a:endParaRPr>
            </a:p>
          </p:txBody>
        </p:sp>
        <p:pic>
          <p:nvPicPr>
            <p:cNvPr id="21" name="Picture 2" descr="page80image7129520">
              <a:extLst>
                <a:ext uri="{FF2B5EF4-FFF2-40B4-BE49-F238E27FC236}">
                  <a16:creationId xmlns:a16="http://schemas.microsoft.com/office/drawing/2014/main" id="{16AA92D4-E7D7-BE49-B4F5-149054D6831A}"/>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3349" y="5364346"/>
              <a:ext cx="1831356" cy="249199"/>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nvSpPr>
          <p:spPr>
            <a:xfrm>
              <a:off x="2255277" y="4601365"/>
              <a:ext cx="7467600" cy="190365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sp>
        <p:nvSpPr>
          <p:cNvPr id="31" name="下箭头 30"/>
          <p:cNvSpPr/>
          <p:nvPr/>
        </p:nvSpPr>
        <p:spPr>
          <a:xfrm>
            <a:off x="5219656" y="3949931"/>
            <a:ext cx="786708" cy="1169217"/>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pic>
        <p:nvPicPr>
          <p:cNvPr id="4" name="视频 3">
            <a:hlinkClick r:id="" action="ppaction://media"/>
            <a:extLst>
              <a:ext uri="{FF2B5EF4-FFF2-40B4-BE49-F238E27FC236}">
                <a16:creationId xmlns:a16="http://schemas.microsoft.com/office/drawing/2014/main" id="{A1B87511-17B3-4959-BB71-82F9AFE4BCB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2"/>
          <a:stretch>
            <a:fillRect/>
          </a:stretch>
        </p:blipFill>
        <p:spPr>
          <a:xfrm>
            <a:off x="9906001" y="0"/>
            <a:ext cx="2285999" cy="1714500"/>
          </a:xfrm>
          <a:prstGeom prst="rect">
            <a:avLst/>
          </a:prstGeom>
        </p:spPr>
      </p:pic>
    </p:spTree>
    <p:custDataLst>
      <p:tags r:id="rId1"/>
    </p:custDataLst>
    <p:extLst>
      <p:ext uri="{BB962C8B-B14F-4D97-AF65-F5344CB8AC3E}">
        <p14:creationId xmlns:p14="http://schemas.microsoft.com/office/powerpoint/2010/main" val="970437215"/>
      </p:ext>
    </p:extLst>
  </p:cSld>
  <p:clrMapOvr>
    <a:masterClrMapping/>
  </p:clrMapOvr>
  <mc:AlternateContent xmlns:mc="http://schemas.openxmlformats.org/markup-compatibility/2006" xmlns:p14="http://schemas.microsoft.com/office/powerpoint/2010/main">
    <mc:Choice Requires="p14">
      <p:transition spd="slow" p14:dur="2000" advTm="20054"/>
    </mc:Choice>
    <mc:Fallback xmlns="">
      <p:transition spd="slow" advTm="2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Choices of RGBT 4D geometry</a:t>
            </a:r>
            <a:endParaRPr lang="zh-CN" altLang="en-US" dirty="0">
              <a:latin typeface="Arial" panose="020B0604020202020204" pitchFamily="34" charset="0"/>
              <a:cs typeface="Arial" panose="020B0604020202020204" pitchFamily="34" charset="0"/>
            </a:endParaRPr>
          </a:p>
        </p:txBody>
      </p:sp>
      <p:pic>
        <p:nvPicPr>
          <p:cNvPr id="9" name="图片 3">
            <a:extLst>
              <a:ext uri="{FF2B5EF4-FFF2-40B4-BE49-F238E27FC236}">
                <a16:creationId xmlns:a16="http://schemas.microsoft.com/office/drawing/2014/main" id="{99A05568-1616-DD4A-B7FD-3CB111EE5FE4}"/>
              </a:ext>
            </a:extLst>
          </p:cNvPr>
          <p:cNvPicPr>
            <a:picLocks noChangeAspect="1"/>
          </p:cNvPicPr>
          <p:nvPr/>
        </p:nvPicPr>
        <p:blipFill>
          <a:blip r:embed="rId6"/>
          <a:stretch>
            <a:fillRect/>
          </a:stretch>
        </p:blipFill>
        <p:spPr>
          <a:xfrm>
            <a:off x="2646242" y="2336226"/>
            <a:ext cx="1600250" cy="1038357"/>
          </a:xfrm>
          <a:prstGeom prst="rect">
            <a:avLst/>
          </a:prstGeom>
        </p:spPr>
      </p:pic>
      <p:pic>
        <p:nvPicPr>
          <p:cNvPr id="10" name="图片 4">
            <a:extLst>
              <a:ext uri="{FF2B5EF4-FFF2-40B4-BE49-F238E27FC236}">
                <a16:creationId xmlns:a16="http://schemas.microsoft.com/office/drawing/2014/main" id="{6E2DF6DA-FD1B-804C-8F78-531E80E2B374}"/>
              </a:ext>
            </a:extLst>
          </p:cNvPr>
          <p:cNvPicPr>
            <a:picLocks noChangeAspect="1"/>
          </p:cNvPicPr>
          <p:nvPr/>
        </p:nvPicPr>
        <p:blipFill>
          <a:blip r:embed="rId7"/>
          <a:stretch>
            <a:fillRect/>
          </a:stretch>
        </p:blipFill>
        <p:spPr>
          <a:xfrm>
            <a:off x="4557977" y="2328089"/>
            <a:ext cx="1598230" cy="1037102"/>
          </a:xfrm>
          <a:prstGeom prst="rect">
            <a:avLst/>
          </a:prstGeom>
        </p:spPr>
      </p:pic>
      <p:pic>
        <p:nvPicPr>
          <p:cNvPr id="11" name="图片 7">
            <a:extLst>
              <a:ext uri="{FF2B5EF4-FFF2-40B4-BE49-F238E27FC236}">
                <a16:creationId xmlns:a16="http://schemas.microsoft.com/office/drawing/2014/main" id="{C9D3C3A5-6EC8-4C4A-B9B1-91A2C8599470}"/>
              </a:ext>
            </a:extLst>
          </p:cNvPr>
          <p:cNvPicPr>
            <a:picLocks noChangeAspect="1"/>
          </p:cNvPicPr>
          <p:nvPr/>
        </p:nvPicPr>
        <p:blipFill>
          <a:blip r:embed="rId8"/>
          <a:stretch>
            <a:fillRect/>
          </a:stretch>
        </p:blipFill>
        <p:spPr>
          <a:xfrm>
            <a:off x="6468034" y="2324741"/>
            <a:ext cx="1591683" cy="1040846"/>
          </a:xfrm>
          <a:prstGeom prst="rect">
            <a:avLst/>
          </a:prstGeom>
        </p:spPr>
      </p:pic>
      <p:pic>
        <p:nvPicPr>
          <p:cNvPr id="12" name="图片 6">
            <a:extLst>
              <a:ext uri="{FF2B5EF4-FFF2-40B4-BE49-F238E27FC236}">
                <a16:creationId xmlns:a16="http://schemas.microsoft.com/office/drawing/2014/main" id="{9BE11373-A404-D845-9ED7-404D4F9BF6DD}"/>
              </a:ext>
            </a:extLst>
          </p:cNvPr>
          <p:cNvPicPr>
            <a:picLocks noChangeAspect="1"/>
          </p:cNvPicPr>
          <p:nvPr/>
        </p:nvPicPr>
        <p:blipFill>
          <a:blip r:embed="rId9"/>
          <a:stretch>
            <a:fillRect/>
          </a:stretch>
        </p:blipFill>
        <p:spPr>
          <a:xfrm>
            <a:off x="8366882" y="2324741"/>
            <a:ext cx="1602089" cy="1032080"/>
          </a:xfrm>
          <a:prstGeom prst="rect">
            <a:avLst/>
          </a:prstGeom>
        </p:spPr>
      </p:pic>
      <p:sp>
        <p:nvSpPr>
          <p:cNvPr id="194" name="TextBox 35">
            <a:extLst>
              <a:ext uri="{FF2B5EF4-FFF2-40B4-BE49-F238E27FC236}">
                <a16:creationId xmlns:a16="http://schemas.microsoft.com/office/drawing/2014/main" id="{0E125B6D-BCAF-3B4A-B85E-679CC39F703B}"/>
              </a:ext>
            </a:extLst>
          </p:cNvPr>
          <p:cNvSpPr txBox="1"/>
          <p:nvPr/>
        </p:nvSpPr>
        <p:spPr>
          <a:xfrm>
            <a:off x="1549865" y="2337161"/>
            <a:ext cx="1041280"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 </a:t>
            </a:r>
          </a:p>
        </p:txBody>
      </p:sp>
      <p:sp>
        <p:nvSpPr>
          <p:cNvPr id="294" name="内容占位符 2"/>
          <p:cNvSpPr>
            <a:spLocks noGrp="1"/>
          </p:cNvSpPr>
          <p:nvPr>
            <p:ph idx="1"/>
          </p:nvPr>
        </p:nvSpPr>
        <p:spPr>
          <a:xfrm>
            <a:off x="2591144" y="6080534"/>
            <a:ext cx="7377827" cy="592206"/>
          </a:xfrm>
        </p:spPr>
        <p:txBody>
          <a:bodyPr>
            <a:normAutofit/>
          </a:bodyPr>
          <a:lstStyle/>
          <a:p>
            <a:pPr marL="0" indent="0" algn="ctr">
              <a:buNone/>
            </a:pPr>
            <a:r>
              <a:rPr lang="en-US" altLang="zh-CN" dirty="0">
                <a:latin typeface="Arial" panose="020B0604020202020204" pitchFamily="34" charset="0"/>
                <a:cs typeface="Arial" panose="020B0604020202020204" pitchFamily="34" charset="0"/>
              </a:rPr>
              <a:t>RGBT skew polytope</a:t>
            </a:r>
          </a:p>
        </p:txBody>
      </p:sp>
      <p:grpSp>
        <p:nvGrpSpPr>
          <p:cNvPr id="119" name="组合 118"/>
          <p:cNvGrpSpPr/>
          <p:nvPr/>
        </p:nvGrpSpPr>
        <p:grpSpPr>
          <a:xfrm>
            <a:off x="2880241" y="3524257"/>
            <a:ext cx="1125217" cy="897691"/>
            <a:chOff x="5513708" y="3299975"/>
            <a:chExt cx="1125217" cy="897691"/>
          </a:xfrm>
        </p:grpSpPr>
        <p:sp>
          <p:nvSpPr>
            <p:cNvPr id="127" name="矩形 126"/>
            <p:cNvSpPr/>
            <p:nvPr/>
          </p:nvSpPr>
          <p:spPr>
            <a:xfrm>
              <a:off x="5513708" y="3299975"/>
              <a:ext cx="1125217" cy="897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40" name="组合 139"/>
            <p:cNvGrpSpPr/>
            <p:nvPr/>
          </p:nvGrpSpPr>
          <p:grpSpPr>
            <a:xfrm>
              <a:off x="5629872" y="3368016"/>
              <a:ext cx="858187" cy="755355"/>
              <a:chOff x="5629872" y="3368016"/>
              <a:chExt cx="858187" cy="755355"/>
            </a:xfrm>
          </p:grpSpPr>
          <p:sp>
            <p:nvSpPr>
              <p:cNvPr id="147" name="椭圆 146"/>
              <p:cNvSpPr/>
              <p:nvPr/>
            </p:nvSpPr>
            <p:spPr>
              <a:xfrm>
                <a:off x="6380059" y="4015371"/>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8" name="椭圆 147"/>
              <p:cNvSpPr/>
              <p:nvPr/>
            </p:nvSpPr>
            <p:spPr>
              <a:xfrm>
                <a:off x="5629872" y="4003243"/>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0" name="椭圆 149"/>
              <p:cNvSpPr/>
              <p:nvPr/>
            </p:nvSpPr>
            <p:spPr>
              <a:xfrm>
                <a:off x="5988747" y="3368016"/>
                <a:ext cx="108000" cy="108000"/>
              </a:xfrm>
              <a:prstGeom prst="ellipse">
                <a:avLst/>
              </a:prstGeom>
              <a:solidFill>
                <a:srgbClr val="7645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8" name="椭圆 187"/>
              <p:cNvSpPr/>
              <p:nvPr/>
            </p:nvSpPr>
            <p:spPr>
              <a:xfrm>
                <a:off x="5987502" y="3746068"/>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89" name="组合 188"/>
          <p:cNvGrpSpPr/>
          <p:nvPr/>
        </p:nvGrpSpPr>
        <p:grpSpPr>
          <a:xfrm>
            <a:off x="4791685" y="3526468"/>
            <a:ext cx="1125217" cy="907084"/>
            <a:chOff x="7076010" y="3299975"/>
            <a:chExt cx="1125217" cy="907084"/>
          </a:xfrm>
        </p:grpSpPr>
        <p:sp>
          <p:nvSpPr>
            <p:cNvPr id="190" name="矩形 189"/>
            <p:cNvSpPr/>
            <p:nvPr/>
          </p:nvSpPr>
          <p:spPr>
            <a:xfrm>
              <a:off x="7076010" y="3299975"/>
              <a:ext cx="1125217" cy="907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91" name="组合 190"/>
            <p:cNvGrpSpPr/>
            <p:nvPr/>
          </p:nvGrpSpPr>
          <p:grpSpPr>
            <a:xfrm>
              <a:off x="7293687" y="3451866"/>
              <a:ext cx="724837" cy="633405"/>
              <a:chOff x="7293687" y="3451866"/>
              <a:chExt cx="724837" cy="633405"/>
            </a:xfrm>
          </p:grpSpPr>
          <p:sp>
            <p:nvSpPr>
              <p:cNvPr id="192" name="椭圆 191"/>
              <p:cNvSpPr/>
              <p:nvPr/>
            </p:nvSpPr>
            <p:spPr>
              <a:xfrm>
                <a:off x="7910524" y="397727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3" name="椭圆 192"/>
              <p:cNvSpPr/>
              <p:nvPr/>
            </p:nvSpPr>
            <p:spPr>
              <a:xfrm>
                <a:off x="7293687" y="396514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6" name="椭圆 195"/>
              <p:cNvSpPr/>
              <p:nvPr/>
            </p:nvSpPr>
            <p:spPr>
              <a:xfrm>
                <a:off x="7535112" y="3690823"/>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7" name="椭圆 196"/>
              <p:cNvSpPr/>
              <p:nvPr/>
            </p:nvSpPr>
            <p:spPr>
              <a:xfrm>
                <a:off x="7321267" y="3465244"/>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8" name="椭圆 197"/>
              <p:cNvSpPr/>
              <p:nvPr/>
            </p:nvSpPr>
            <p:spPr>
              <a:xfrm>
                <a:off x="7894957" y="345186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99" name="组合 198"/>
          <p:cNvGrpSpPr/>
          <p:nvPr/>
        </p:nvGrpSpPr>
        <p:grpSpPr>
          <a:xfrm>
            <a:off x="6685969" y="3521349"/>
            <a:ext cx="1125217" cy="938732"/>
            <a:chOff x="8714955" y="3258934"/>
            <a:chExt cx="1125217" cy="938732"/>
          </a:xfrm>
        </p:grpSpPr>
        <p:sp>
          <p:nvSpPr>
            <p:cNvPr id="200" name="矩形 199"/>
            <p:cNvSpPr/>
            <p:nvPr/>
          </p:nvSpPr>
          <p:spPr>
            <a:xfrm>
              <a:off x="8714955" y="3258934"/>
              <a:ext cx="1125217" cy="9387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01" name="组合 200"/>
            <p:cNvGrpSpPr/>
            <p:nvPr/>
          </p:nvGrpSpPr>
          <p:grpSpPr>
            <a:xfrm>
              <a:off x="8947977" y="3422096"/>
              <a:ext cx="686737" cy="650580"/>
              <a:chOff x="8947977" y="3422096"/>
              <a:chExt cx="686737" cy="650580"/>
            </a:xfrm>
          </p:grpSpPr>
          <p:sp>
            <p:nvSpPr>
              <p:cNvPr id="202" name="椭圆 201"/>
              <p:cNvSpPr/>
              <p:nvPr/>
            </p:nvSpPr>
            <p:spPr>
              <a:xfrm>
                <a:off x="9300328" y="3886711"/>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3" name="椭圆 202"/>
              <p:cNvSpPr/>
              <p:nvPr/>
            </p:nvSpPr>
            <p:spPr>
              <a:xfrm>
                <a:off x="9526714" y="3964676"/>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4" name="椭圆 203"/>
              <p:cNvSpPr/>
              <p:nvPr/>
            </p:nvSpPr>
            <p:spPr>
              <a:xfrm>
                <a:off x="8947977" y="395254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5" name="椭圆 204"/>
              <p:cNvSpPr/>
              <p:nvPr/>
            </p:nvSpPr>
            <p:spPr>
              <a:xfrm>
                <a:off x="9221127" y="3422096"/>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6" name="椭圆 205"/>
              <p:cNvSpPr/>
              <p:nvPr/>
            </p:nvSpPr>
            <p:spPr>
              <a:xfrm>
                <a:off x="9119000" y="3696953"/>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07" name="组合 206"/>
          <p:cNvGrpSpPr/>
          <p:nvPr/>
        </p:nvGrpSpPr>
        <p:grpSpPr>
          <a:xfrm>
            <a:off x="8609435" y="3522238"/>
            <a:ext cx="1125217" cy="948125"/>
            <a:chOff x="10332591" y="3258934"/>
            <a:chExt cx="1125217" cy="948125"/>
          </a:xfrm>
        </p:grpSpPr>
        <p:sp>
          <p:nvSpPr>
            <p:cNvPr id="208" name="矩形 207"/>
            <p:cNvSpPr/>
            <p:nvPr/>
          </p:nvSpPr>
          <p:spPr>
            <a:xfrm>
              <a:off x="10332591" y="3258934"/>
              <a:ext cx="1125217" cy="948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09" name="组合 208"/>
            <p:cNvGrpSpPr/>
            <p:nvPr/>
          </p:nvGrpSpPr>
          <p:grpSpPr>
            <a:xfrm>
              <a:off x="10390837" y="3299975"/>
              <a:ext cx="996908" cy="809902"/>
              <a:chOff x="10390837" y="3299975"/>
              <a:chExt cx="996908" cy="809902"/>
            </a:xfrm>
          </p:grpSpPr>
          <p:sp>
            <p:nvSpPr>
              <p:cNvPr id="210" name="椭圆 209"/>
              <p:cNvSpPr/>
              <p:nvPr/>
            </p:nvSpPr>
            <p:spPr>
              <a:xfrm>
                <a:off x="11279745" y="363930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1" name="椭圆 210"/>
              <p:cNvSpPr/>
              <p:nvPr/>
            </p:nvSpPr>
            <p:spPr>
              <a:xfrm>
                <a:off x="11198442" y="4001877"/>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2" name="椭圆 211"/>
              <p:cNvSpPr/>
              <p:nvPr/>
            </p:nvSpPr>
            <p:spPr>
              <a:xfrm>
                <a:off x="10441273" y="3992352"/>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3" name="椭圆 212"/>
              <p:cNvSpPr/>
              <p:nvPr/>
            </p:nvSpPr>
            <p:spPr>
              <a:xfrm>
                <a:off x="10832521" y="329997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4" name="椭圆 213"/>
              <p:cNvSpPr/>
              <p:nvPr/>
            </p:nvSpPr>
            <p:spPr>
              <a:xfrm>
                <a:off x="10390837" y="3632514"/>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5" name="椭圆 214"/>
              <p:cNvSpPr/>
              <p:nvPr/>
            </p:nvSpPr>
            <p:spPr>
              <a:xfrm>
                <a:off x="10832521" y="3597372"/>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95" name="组合 294"/>
          <p:cNvGrpSpPr/>
          <p:nvPr/>
        </p:nvGrpSpPr>
        <p:grpSpPr>
          <a:xfrm>
            <a:off x="2788448" y="4741547"/>
            <a:ext cx="7071525" cy="1021887"/>
            <a:chOff x="2788448" y="4741547"/>
            <a:chExt cx="7071525" cy="1021887"/>
          </a:xfrm>
        </p:grpSpPr>
        <p:sp>
          <p:nvSpPr>
            <p:cNvPr id="296" name="矩形 295"/>
            <p:cNvSpPr/>
            <p:nvPr/>
          </p:nvSpPr>
          <p:spPr>
            <a:xfrm>
              <a:off x="4683863" y="474286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7" name="矩形 296"/>
            <p:cNvSpPr/>
            <p:nvPr/>
          </p:nvSpPr>
          <p:spPr>
            <a:xfrm>
              <a:off x="8519113" y="475121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8" name="矩形 297"/>
            <p:cNvSpPr/>
            <p:nvPr/>
          </p:nvSpPr>
          <p:spPr>
            <a:xfrm>
              <a:off x="6610888" y="474154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9" name="任意多边形 298"/>
            <p:cNvSpPr/>
            <p:nvPr/>
          </p:nvSpPr>
          <p:spPr>
            <a:xfrm>
              <a:off x="8942318" y="4844455"/>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00" name="组合 299"/>
            <p:cNvGrpSpPr/>
            <p:nvPr/>
          </p:nvGrpSpPr>
          <p:grpSpPr>
            <a:xfrm>
              <a:off x="8894692" y="4809941"/>
              <a:ext cx="574740" cy="934946"/>
              <a:chOff x="10590142" y="4784795"/>
              <a:chExt cx="574740" cy="934946"/>
            </a:xfrm>
          </p:grpSpPr>
          <p:sp>
            <p:nvSpPr>
              <p:cNvPr id="342" name="椭圆 341"/>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3" name="椭圆 342"/>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4" name="椭圆 343"/>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5" name="椭圆 344"/>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6" name="椭圆 345"/>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7" name="椭圆 346"/>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01" name="矩形 300"/>
            <p:cNvSpPr/>
            <p:nvPr/>
          </p:nvSpPr>
          <p:spPr>
            <a:xfrm>
              <a:off x="2788448" y="474756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302" name="直接连接符 301"/>
            <p:cNvCxnSpPr>
              <a:stCxn id="341" idx="6"/>
              <a:endCxn id="332" idx="2"/>
            </p:cNvCxnSpPr>
            <p:nvPr/>
          </p:nvCxnSpPr>
          <p:spPr>
            <a:xfrm>
              <a:off x="3500833" y="4886031"/>
              <a:ext cx="1887668"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直接连接符 302"/>
            <p:cNvCxnSpPr>
              <a:stCxn id="339" idx="6"/>
              <a:endCxn id="328" idx="2"/>
            </p:cNvCxnSpPr>
            <p:nvPr/>
          </p:nvCxnSpPr>
          <p:spPr>
            <a:xfrm flipV="1">
              <a:off x="3665802" y="5568720"/>
              <a:ext cx="1750966"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直接连接符 303"/>
            <p:cNvCxnSpPr>
              <a:stCxn id="341" idx="6"/>
              <a:endCxn id="331" idx="2"/>
            </p:cNvCxnSpPr>
            <p:nvPr/>
          </p:nvCxnSpPr>
          <p:spPr>
            <a:xfrm>
              <a:off x="3500833" y="4886031"/>
              <a:ext cx="1668475"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5" name="直接连接符 304"/>
            <p:cNvCxnSpPr>
              <a:stCxn id="340" idx="6"/>
              <a:endCxn id="329" idx="2"/>
            </p:cNvCxnSpPr>
            <p:nvPr/>
          </p:nvCxnSpPr>
          <p:spPr>
            <a:xfrm>
              <a:off x="3301249" y="5419809"/>
              <a:ext cx="1846829"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06" name="任意多边形 305"/>
            <p:cNvSpPr/>
            <p:nvPr/>
          </p:nvSpPr>
          <p:spPr>
            <a:xfrm>
              <a:off x="3251200" y="4870450"/>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307" name="直接连接符 306"/>
            <p:cNvCxnSpPr>
              <a:stCxn id="331" idx="6"/>
              <a:endCxn id="336" idx="2"/>
            </p:cNvCxnSpPr>
            <p:nvPr/>
          </p:nvCxnSpPr>
          <p:spPr>
            <a:xfrm>
              <a:off x="5277308" y="5018923"/>
              <a:ext cx="1935715"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08" name="组合 307"/>
            <p:cNvGrpSpPr/>
            <p:nvPr/>
          </p:nvGrpSpPr>
          <p:grpSpPr>
            <a:xfrm>
              <a:off x="3193249" y="4832031"/>
              <a:ext cx="472553" cy="862325"/>
              <a:chOff x="5878474" y="4683221"/>
              <a:chExt cx="472553" cy="862325"/>
            </a:xfrm>
          </p:grpSpPr>
          <p:sp>
            <p:nvSpPr>
              <p:cNvPr id="338" name="椭圆 337"/>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39" name="椭圆 338"/>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0" name="椭圆 339"/>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1" name="椭圆 340"/>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310" name="直接连接符 309"/>
            <p:cNvCxnSpPr>
              <a:stCxn id="332" idx="6"/>
              <a:endCxn id="336" idx="2"/>
            </p:cNvCxnSpPr>
            <p:nvPr/>
          </p:nvCxnSpPr>
          <p:spPr>
            <a:xfrm flipV="1">
              <a:off x="5496501" y="5039064"/>
              <a:ext cx="1716522"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11" name="任意多边形 310"/>
            <p:cNvSpPr/>
            <p:nvPr/>
          </p:nvSpPr>
          <p:spPr>
            <a:xfrm>
              <a:off x="7090812" y="5027120"/>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12" name="组合 311"/>
            <p:cNvGrpSpPr/>
            <p:nvPr/>
          </p:nvGrpSpPr>
          <p:grpSpPr>
            <a:xfrm>
              <a:off x="7048672" y="4985064"/>
              <a:ext cx="399401" cy="607348"/>
              <a:chOff x="9107718" y="4928530"/>
              <a:chExt cx="399401" cy="607348"/>
            </a:xfrm>
          </p:grpSpPr>
          <p:sp>
            <p:nvSpPr>
              <p:cNvPr id="333" name="椭圆 332"/>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4" name="椭圆 333"/>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5" name="椭圆 334"/>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6" name="椭圆 335"/>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7" name="椭圆 336"/>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13" name="任意多边形 312"/>
            <p:cNvSpPr/>
            <p:nvPr/>
          </p:nvSpPr>
          <p:spPr>
            <a:xfrm>
              <a:off x="5185019" y="5007886"/>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14" name="组合 313"/>
            <p:cNvGrpSpPr/>
            <p:nvPr/>
          </p:nvGrpSpPr>
          <p:grpSpPr>
            <a:xfrm>
              <a:off x="5148078" y="4964923"/>
              <a:ext cx="376690" cy="657797"/>
              <a:chOff x="4228018" y="5357169"/>
              <a:chExt cx="376690" cy="657797"/>
            </a:xfrm>
          </p:grpSpPr>
          <p:sp>
            <p:nvSpPr>
              <p:cNvPr id="328" name="椭圆 327"/>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9" name="椭圆 328"/>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0" name="椭圆 329"/>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1" name="椭圆 330"/>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2" name="椭圆 331"/>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315" name="直接连接符 314"/>
            <p:cNvCxnSpPr>
              <a:stCxn id="329" idx="6"/>
              <a:endCxn id="335" idx="2"/>
            </p:cNvCxnSpPr>
            <p:nvPr/>
          </p:nvCxnSpPr>
          <p:spPr>
            <a:xfrm flipV="1">
              <a:off x="5256078" y="5371147"/>
              <a:ext cx="1792594"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16" name="直接连接符 315"/>
            <p:cNvCxnSpPr>
              <a:stCxn id="328" idx="6"/>
              <a:endCxn id="334" idx="2"/>
            </p:cNvCxnSpPr>
            <p:nvPr/>
          </p:nvCxnSpPr>
          <p:spPr>
            <a:xfrm flipV="1">
              <a:off x="5524768" y="5538412"/>
              <a:ext cx="1815305"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7" name="直接连接符 316"/>
            <p:cNvCxnSpPr>
              <a:stCxn id="334" idx="6"/>
              <a:endCxn id="343" idx="2"/>
            </p:cNvCxnSpPr>
            <p:nvPr/>
          </p:nvCxnSpPr>
          <p:spPr>
            <a:xfrm>
              <a:off x="7448073" y="5538412"/>
              <a:ext cx="1846889"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8" name="直接连接符 317"/>
            <p:cNvCxnSpPr>
              <a:stCxn id="336" idx="6"/>
              <a:endCxn id="342" idx="2"/>
            </p:cNvCxnSpPr>
            <p:nvPr/>
          </p:nvCxnSpPr>
          <p:spPr>
            <a:xfrm>
              <a:off x="7321023" y="5039064"/>
              <a:ext cx="20404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9" name="直接连接符 318"/>
            <p:cNvCxnSpPr>
              <a:stCxn id="336" idx="6"/>
              <a:endCxn id="345" idx="2"/>
            </p:cNvCxnSpPr>
            <p:nvPr/>
          </p:nvCxnSpPr>
          <p:spPr>
            <a:xfrm flipV="1">
              <a:off x="7321023" y="4863941"/>
              <a:ext cx="1788430"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0" name="直接连接符 319"/>
            <p:cNvCxnSpPr>
              <a:stCxn id="336" idx="6"/>
              <a:endCxn id="346" idx="2"/>
            </p:cNvCxnSpPr>
            <p:nvPr/>
          </p:nvCxnSpPr>
          <p:spPr>
            <a:xfrm>
              <a:off x="7321023" y="5039064"/>
              <a:ext cx="15736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1" name="直接连接符 320"/>
            <p:cNvCxnSpPr>
              <a:stCxn id="335" idx="6"/>
              <a:endCxn id="344" idx="2"/>
            </p:cNvCxnSpPr>
            <p:nvPr/>
          </p:nvCxnSpPr>
          <p:spPr>
            <a:xfrm>
              <a:off x="7156672" y="5371147"/>
              <a:ext cx="17570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107" name="组合 106"/>
          <p:cNvGrpSpPr/>
          <p:nvPr/>
        </p:nvGrpSpPr>
        <p:grpSpPr>
          <a:xfrm>
            <a:off x="2343754" y="1629250"/>
            <a:ext cx="7714646" cy="610765"/>
            <a:chOff x="2343754" y="2232754"/>
            <a:chExt cx="7714646" cy="610765"/>
          </a:xfrm>
        </p:grpSpPr>
        <p:sp>
          <p:nvSpPr>
            <p:cNvPr id="108" name="文本框 107"/>
            <p:cNvSpPr txBox="1"/>
            <p:nvPr/>
          </p:nvSpPr>
          <p:spPr>
            <a:xfrm>
              <a:off x="2343754" y="24434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grpSp>
          <p:nvGrpSpPr>
            <p:cNvPr id="109" name="组合 108"/>
            <p:cNvGrpSpPr/>
            <p:nvPr/>
          </p:nvGrpSpPr>
          <p:grpSpPr>
            <a:xfrm>
              <a:off x="2657098" y="2232754"/>
              <a:ext cx="7401302" cy="461014"/>
              <a:chOff x="2657098" y="2232754"/>
              <a:chExt cx="7401302" cy="461014"/>
            </a:xfrm>
          </p:grpSpPr>
          <p:cxnSp>
            <p:nvCxnSpPr>
              <p:cNvPr id="110" name="直接箭头连接符 109"/>
              <p:cNvCxnSpPr/>
              <p:nvPr/>
            </p:nvCxnSpPr>
            <p:spPr>
              <a:xfrm>
                <a:off x="2657098" y="2693768"/>
                <a:ext cx="7401302"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1" name="组合 110"/>
              <p:cNvGrpSpPr/>
              <p:nvPr/>
            </p:nvGrpSpPr>
            <p:grpSpPr>
              <a:xfrm>
                <a:off x="3281275" y="2237431"/>
                <a:ext cx="355207" cy="400110"/>
                <a:chOff x="4906689" y="2877765"/>
                <a:chExt cx="355207" cy="400110"/>
              </a:xfrm>
            </p:grpSpPr>
            <p:sp>
              <p:nvSpPr>
                <p:cNvPr id="126" name="圆角矩形 125"/>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8" name="文本框 12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2" name="组合 111"/>
              <p:cNvGrpSpPr/>
              <p:nvPr/>
            </p:nvGrpSpPr>
            <p:grpSpPr>
              <a:xfrm>
                <a:off x="5162012" y="2234038"/>
                <a:ext cx="355207" cy="400110"/>
                <a:chOff x="5949226" y="2874372"/>
                <a:chExt cx="355207" cy="400110"/>
              </a:xfrm>
            </p:grpSpPr>
            <p:sp>
              <p:nvSpPr>
                <p:cNvPr id="124" name="圆角矩形 123"/>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5" name="文本框 124"/>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3" name="组合 112"/>
              <p:cNvGrpSpPr/>
              <p:nvPr/>
            </p:nvGrpSpPr>
            <p:grpSpPr>
              <a:xfrm>
                <a:off x="7068810" y="2232754"/>
                <a:ext cx="355207" cy="400110"/>
                <a:chOff x="7055924" y="2873088"/>
                <a:chExt cx="355207" cy="400110"/>
              </a:xfrm>
            </p:grpSpPr>
            <p:sp>
              <p:nvSpPr>
                <p:cNvPr id="122" name="圆角矩形 121"/>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3" name="文本框 122"/>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4" name="组合 113"/>
              <p:cNvGrpSpPr/>
              <p:nvPr/>
            </p:nvGrpSpPr>
            <p:grpSpPr>
              <a:xfrm>
                <a:off x="8985588" y="2234836"/>
                <a:ext cx="355207" cy="400110"/>
                <a:chOff x="8153552" y="2875170"/>
                <a:chExt cx="355207" cy="400110"/>
              </a:xfrm>
            </p:grpSpPr>
            <p:sp>
              <p:nvSpPr>
                <p:cNvPr id="120" name="圆角矩形 119"/>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1" name="文本框 120"/>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cxnSp>
            <p:nvCxnSpPr>
              <p:cNvPr id="115" name="直接连接符 114"/>
              <p:cNvCxnSpPr>
                <a:endCxn id="128" idx="2"/>
              </p:cNvCxnSpPr>
              <p:nvPr/>
            </p:nvCxnSpPr>
            <p:spPr>
              <a:xfrm flipV="1">
                <a:off x="3458878" y="26375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endCxn id="125" idx="2"/>
              </p:cNvCxnSpPr>
              <p:nvPr/>
            </p:nvCxnSpPr>
            <p:spPr>
              <a:xfrm flipV="1">
                <a:off x="5339614" y="26341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endCxn id="123" idx="2"/>
              </p:cNvCxnSpPr>
              <p:nvPr/>
            </p:nvCxnSpPr>
            <p:spPr>
              <a:xfrm flipV="1">
                <a:off x="7246413" y="26328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endCxn id="121" idx="2"/>
              </p:cNvCxnSpPr>
              <p:nvPr/>
            </p:nvCxnSpPr>
            <p:spPr>
              <a:xfrm flipV="1">
                <a:off x="9163192" y="26349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129" name="TextBox 35">
            <a:extLst>
              <a:ext uri="{FF2B5EF4-FFF2-40B4-BE49-F238E27FC236}">
                <a16:creationId xmlns:a16="http://schemas.microsoft.com/office/drawing/2014/main" id="{0E125B6D-BCAF-3B4A-B85E-679CC39F703B}"/>
              </a:ext>
            </a:extLst>
          </p:cNvPr>
          <p:cNvSpPr txBox="1"/>
          <p:nvPr/>
        </p:nvSpPr>
        <p:spPr>
          <a:xfrm>
            <a:off x="1564672" y="3565650"/>
            <a:ext cx="1041279"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RGB</a:t>
            </a:r>
          </a:p>
          <a:p>
            <a:pPr algn="ctr"/>
            <a:r>
              <a:rPr lang="en-US" altLang="zh-CN" sz="2200" dirty="0">
                <a:latin typeface="Arial" panose="020B0604020202020204" pitchFamily="34" charset="0"/>
                <a:cs typeface="Arial" panose="020B0604020202020204" pitchFamily="34" charset="0"/>
              </a:rPr>
              <a:t>space </a:t>
            </a:r>
          </a:p>
        </p:txBody>
      </p:sp>
      <p:sp>
        <p:nvSpPr>
          <p:cNvPr id="131" name="矩形 130"/>
          <p:cNvSpPr/>
          <p:nvPr/>
        </p:nvSpPr>
        <p:spPr>
          <a:xfrm>
            <a:off x="2591145" y="4571381"/>
            <a:ext cx="7377826" cy="1348156"/>
          </a:xfrm>
          <a:prstGeom prst="rect">
            <a:avLst/>
          </a:prstGeom>
          <a:solidFill>
            <a:srgbClr val="F2F2F2">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6"/>
                </a:solidFill>
                <a:latin typeface="Arial" panose="020B0604020202020204" pitchFamily="34" charset="0"/>
                <a:cs typeface="Arial" panose="020B0604020202020204" pitchFamily="34" charset="0"/>
              </a:rPr>
              <a:t>Better compactness</a:t>
            </a:r>
          </a:p>
          <a:p>
            <a:pPr algn="ctr"/>
            <a:r>
              <a:rPr lang="en-US" altLang="zh-CN" sz="3200" dirty="0">
                <a:solidFill>
                  <a:schemeClr val="accent6"/>
                </a:solidFill>
                <a:latin typeface="Arial" panose="020B0604020202020204" pitchFamily="34" charset="0"/>
                <a:cs typeface="Arial" panose="020B0604020202020204" pitchFamily="34" charset="0"/>
              </a:rPr>
              <a:t>Simpler topology</a:t>
            </a:r>
            <a:endParaRPr lang="zh-CN" altLang="en-US" sz="3200" dirty="0">
              <a:solidFill>
                <a:schemeClr val="accent6"/>
              </a:solidFill>
              <a:latin typeface="Arial" panose="020B0604020202020204" pitchFamily="34" charset="0"/>
              <a:cs typeface="Arial" panose="020B0604020202020204" pitchFamily="34" charset="0"/>
            </a:endParaRPr>
          </a:p>
        </p:txBody>
      </p:sp>
      <p:pic>
        <p:nvPicPr>
          <p:cNvPr id="3" name="视频 2">
            <a:hlinkClick r:id="" action="ppaction://media"/>
            <a:extLst>
              <a:ext uri="{FF2B5EF4-FFF2-40B4-BE49-F238E27FC236}">
                <a16:creationId xmlns:a16="http://schemas.microsoft.com/office/drawing/2014/main" id="{3A5BADB8-1FA8-43A2-A057-01F35F8416CA}"/>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0"/>
          <a:stretch>
            <a:fillRect/>
          </a:stretch>
        </p:blipFill>
        <p:spPr>
          <a:xfrm>
            <a:off x="9906001" y="-5978"/>
            <a:ext cx="2285999" cy="1714500"/>
          </a:xfrm>
          <a:prstGeom prst="rect">
            <a:avLst/>
          </a:prstGeom>
        </p:spPr>
      </p:pic>
    </p:spTree>
    <p:custDataLst>
      <p:tags r:id="rId1"/>
    </p:custDataLst>
    <p:extLst>
      <p:ext uri="{BB962C8B-B14F-4D97-AF65-F5344CB8AC3E}">
        <p14:creationId xmlns:p14="http://schemas.microsoft.com/office/powerpoint/2010/main" val="96156259"/>
      </p:ext>
    </p:extLst>
  </p:cSld>
  <p:clrMapOvr>
    <a:masterClrMapping/>
  </p:clrMapOvr>
  <mc:AlternateContent xmlns:mc="http://schemas.openxmlformats.org/markup-compatibility/2006" xmlns:p14="http://schemas.microsoft.com/office/powerpoint/2010/main">
    <mc:Choice Requires="p14">
      <p:transition spd="slow" p14:dur="2000" advTm="16992"/>
    </mc:Choice>
    <mc:Fallback xmlns="">
      <p:transition spd="slow" advTm="1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1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fade">
                                      <p:cBhvr>
                                        <p:cTn id="13" dur="1000"/>
                                        <p:tgtEl>
                                          <p:spTgt spid="131"/>
                                        </p:tgtEl>
                                      </p:cBhvr>
                                    </p:animEffect>
                                    <p:anim calcmode="lin" valueType="num">
                                      <p:cBhvr>
                                        <p:cTn id="14" dur="1000" fill="hold"/>
                                        <p:tgtEl>
                                          <p:spTgt spid="131"/>
                                        </p:tgtEl>
                                        <p:attrNameLst>
                                          <p:attrName>ppt_x</p:attrName>
                                        </p:attrNameLst>
                                      </p:cBhvr>
                                      <p:tavLst>
                                        <p:tav tm="0">
                                          <p:val>
                                            <p:strVal val="#ppt_x"/>
                                          </p:val>
                                        </p:tav>
                                        <p:tav tm="100000">
                                          <p:val>
                                            <p:strVal val="#ppt_x"/>
                                          </p:val>
                                        </p:tav>
                                      </p:tavLst>
                                    </p:anim>
                                    <p:anim calcmode="lin" valueType="num">
                                      <p:cBhvr>
                                        <p:cTn id="15"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29" grpId="0"/>
      <p:bldP spid="1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Arial" panose="020B0604020202020204" pitchFamily="34" charset="0"/>
                <a:cs typeface="Arial" panose="020B0604020202020204" pitchFamily="34" charset="0"/>
              </a:rPr>
              <a:t>Output the geometric palette</a:t>
            </a:r>
            <a:endParaRPr lang="zh-CN" altLang="en-US" dirty="0">
              <a:latin typeface="Arial" panose="020B0604020202020204" pitchFamily="34" charset="0"/>
              <a:cs typeface="Arial" panose="020B0604020202020204" pitchFamily="34" charset="0"/>
            </a:endParaRPr>
          </a:p>
        </p:txBody>
      </p:sp>
      <p:sp>
        <p:nvSpPr>
          <p:cNvPr id="125" name="下箭头 124"/>
          <p:cNvSpPr/>
          <p:nvPr/>
        </p:nvSpPr>
        <p:spPr>
          <a:xfrm>
            <a:off x="6230692" y="3986027"/>
            <a:ext cx="543734" cy="676560"/>
          </a:xfrm>
          <a:prstGeom prst="downArrow">
            <a:avLst>
              <a:gd name="adj1" fmla="val 50000"/>
              <a:gd name="adj2" fmla="val 4462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TextBox 35">
            <a:extLst>
              <a:ext uri="{FF2B5EF4-FFF2-40B4-BE49-F238E27FC236}">
                <a16:creationId xmlns:a16="http://schemas.microsoft.com/office/drawing/2014/main" id="{0E125B6D-BCAF-3B4A-B85E-679CC39F703B}"/>
              </a:ext>
            </a:extLst>
          </p:cNvPr>
          <p:cNvSpPr txBox="1"/>
          <p:nvPr/>
        </p:nvSpPr>
        <p:spPr>
          <a:xfrm>
            <a:off x="788531" y="5167009"/>
            <a:ext cx="1651494"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Geometric</a:t>
            </a:r>
          </a:p>
          <a:p>
            <a:pPr algn="ctr"/>
            <a:r>
              <a:rPr lang="en-US" altLang="zh-CN" sz="2200" dirty="0">
                <a:latin typeface="Arial" panose="020B0604020202020204" pitchFamily="34" charset="0"/>
                <a:cs typeface="Arial" panose="020B0604020202020204" pitchFamily="34" charset="0"/>
              </a:rPr>
              <a:t>palette</a:t>
            </a:r>
          </a:p>
        </p:txBody>
      </p:sp>
      <p:grpSp>
        <p:nvGrpSpPr>
          <p:cNvPr id="53" name="组合 52"/>
          <p:cNvGrpSpPr/>
          <p:nvPr/>
        </p:nvGrpSpPr>
        <p:grpSpPr>
          <a:xfrm>
            <a:off x="1851876" y="1642178"/>
            <a:ext cx="9349524" cy="610765"/>
            <a:chOff x="1851876" y="1268554"/>
            <a:chExt cx="9349524" cy="610765"/>
          </a:xfrm>
        </p:grpSpPr>
        <p:grpSp>
          <p:nvGrpSpPr>
            <p:cNvPr id="79" name="组合 78"/>
            <p:cNvGrpSpPr/>
            <p:nvPr/>
          </p:nvGrpSpPr>
          <p:grpSpPr>
            <a:xfrm>
              <a:off x="2995772" y="1273231"/>
              <a:ext cx="355207" cy="400110"/>
              <a:chOff x="4906689" y="2877765"/>
              <a:chExt cx="355207" cy="400110"/>
            </a:xfrm>
          </p:grpSpPr>
          <p:sp>
            <p:nvSpPr>
              <p:cNvPr id="107" name="圆角矩形 10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8" name="文本框 10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0" name="组合 79"/>
            <p:cNvGrpSpPr/>
            <p:nvPr/>
          </p:nvGrpSpPr>
          <p:grpSpPr>
            <a:xfrm>
              <a:off x="5286084" y="1269838"/>
              <a:ext cx="355207" cy="400110"/>
              <a:chOff x="5949226" y="2874372"/>
              <a:chExt cx="355207" cy="400110"/>
            </a:xfrm>
          </p:grpSpPr>
          <p:sp>
            <p:nvSpPr>
              <p:cNvPr id="105" name="圆角矩形 104"/>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6" name="文本框 10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1" name="组合 80"/>
            <p:cNvGrpSpPr/>
            <p:nvPr/>
          </p:nvGrpSpPr>
          <p:grpSpPr>
            <a:xfrm>
              <a:off x="7624682" y="1268554"/>
              <a:ext cx="355207" cy="400110"/>
              <a:chOff x="7055924" y="2873088"/>
              <a:chExt cx="355207" cy="400110"/>
            </a:xfrm>
          </p:grpSpPr>
          <p:sp>
            <p:nvSpPr>
              <p:cNvPr id="103" name="圆角矩形 102"/>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4" name="文本框 103"/>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2" name="组合 81"/>
            <p:cNvGrpSpPr/>
            <p:nvPr/>
          </p:nvGrpSpPr>
          <p:grpSpPr>
            <a:xfrm>
              <a:off x="9947860" y="1270636"/>
              <a:ext cx="355207" cy="400110"/>
              <a:chOff x="8153552" y="2875170"/>
              <a:chExt cx="355207" cy="400110"/>
            </a:xfrm>
          </p:grpSpPr>
          <p:sp>
            <p:nvSpPr>
              <p:cNvPr id="100" name="圆角矩形 99"/>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2" name="文本框 101"/>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83" name="文本框 82"/>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4" name="直接箭头连接符 83"/>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连接符 84"/>
            <p:cNvCxnSpPr>
              <a:endCxn id="10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a:endCxn id="10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a:endCxn id="104"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a:endCxn id="102"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9" name="TextBox 35">
            <a:extLst>
              <a:ext uri="{FF2B5EF4-FFF2-40B4-BE49-F238E27FC236}">
                <a16:creationId xmlns:a16="http://schemas.microsoft.com/office/drawing/2014/main" id="{0E125B6D-BCAF-3B4A-B85E-679CC39F703B}"/>
              </a:ext>
            </a:extLst>
          </p:cNvPr>
          <p:cNvSpPr txBox="1"/>
          <p:nvPr/>
        </p:nvSpPr>
        <p:spPr>
          <a:xfrm>
            <a:off x="688969" y="2788198"/>
            <a:ext cx="1593589" cy="1107996"/>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Refined</a:t>
            </a:r>
          </a:p>
          <a:p>
            <a:pPr algn="ctr"/>
            <a:r>
              <a:rPr lang="en-US" altLang="zh-CN" sz="2200" dirty="0">
                <a:latin typeface="Arial" panose="020B0604020202020204" pitchFamily="34" charset="0"/>
                <a:cs typeface="Arial" panose="020B0604020202020204" pitchFamily="34" charset="0"/>
              </a:rPr>
              <a:t>skew polytope</a:t>
            </a:r>
          </a:p>
        </p:txBody>
      </p:sp>
      <p:grpSp>
        <p:nvGrpSpPr>
          <p:cNvPr id="8" name="组合 7"/>
          <p:cNvGrpSpPr/>
          <p:nvPr/>
        </p:nvGrpSpPr>
        <p:grpSpPr>
          <a:xfrm>
            <a:off x="2527861" y="2570951"/>
            <a:ext cx="8422280" cy="1396885"/>
            <a:chOff x="2527861" y="2570951"/>
            <a:chExt cx="8422280" cy="1396885"/>
          </a:xfrm>
        </p:grpSpPr>
        <p:sp>
          <p:nvSpPr>
            <p:cNvPr id="110" name="矩形 109"/>
            <p:cNvSpPr/>
            <p:nvPr/>
          </p:nvSpPr>
          <p:spPr>
            <a:xfrm>
              <a:off x="2527861" y="2629206"/>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9622443" y="2570951"/>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任意多边形 111"/>
            <p:cNvSpPr/>
            <p:nvPr/>
          </p:nvSpPr>
          <p:spPr>
            <a:xfrm>
              <a:off x="9970920" y="2811528"/>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组合 112"/>
            <p:cNvGrpSpPr/>
            <p:nvPr/>
          </p:nvGrpSpPr>
          <p:grpSpPr>
            <a:xfrm>
              <a:off x="9911840" y="2748652"/>
              <a:ext cx="684175" cy="885320"/>
              <a:chOff x="9879996" y="5112401"/>
              <a:chExt cx="684175" cy="885320"/>
            </a:xfrm>
          </p:grpSpPr>
          <p:sp>
            <p:nvSpPr>
              <p:cNvPr id="129"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0"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1"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2"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3"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5" name="直接连接符 114"/>
            <p:cNvCxnSpPr>
              <a:stCxn id="124" idx="6"/>
              <a:endCxn id="131" idx="2"/>
            </p:cNvCxnSpPr>
            <p:nvPr/>
          </p:nvCxnSpPr>
          <p:spPr>
            <a:xfrm flipV="1">
              <a:off x="3465613" y="3146490"/>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16" name="直接连接符 115"/>
            <p:cNvCxnSpPr>
              <a:stCxn id="123" idx="6"/>
              <a:endCxn id="132" idx="2"/>
            </p:cNvCxnSpPr>
            <p:nvPr/>
          </p:nvCxnSpPr>
          <p:spPr>
            <a:xfrm flipV="1">
              <a:off x="2890663" y="3422082"/>
              <a:ext cx="7115298" cy="90998"/>
            </a:xfrm>
            <a:prstGeom prst="line">
              <a:avLst/>
            </a:prstGeom>
          </p:spPr>
          <p:style>
            <a:lnRef idx="1">
              <a:schemeClr val="dk1"/>
            </a:lnRef>
            <a:fillRef idx="0">
              <a:schemeClr val="dk1"/>
            </a:fillRef>
            <a:effectRef idx="0">
              <a:schemeClr val="dk1"/>
            </a:effectRef>
            <a:fontRef idx="minor">
              <a:schemeClr val="tx1"/>
            </a:fontRef>
          </p:style>
        </p:cxnSp>
        <p:cxnSp>
          <p:nvCxnSpPr>
            <p:cNvPr id="117" name="直接连接符 116"/>
            <p:cNvCxnSpPr>
              <a:stCxn id="128" idx="6"/>
            </p:cNvCxnSpPr>
            <p:nvPr/>
          </p:nvCxnSpPr>
          <p:spPr>
            <a:xfrm flipV="1">
              <a:off x="3435133" y="3600056"/>
              <a:ext cx="6957982" cy="194188"/>
            </a:xfrm>
            <a:prstGeom prst="line">
              <a:avLst/>
            </a:prstGeom>
          </p:spPr>
          <p:style>
            <a:lnRef idx="1">
              <a:schemeClr val="dk1"/>
            </a:lnRef>
            <a:fillRef idx="0">
              <a:schemeClr val="dk1"/>
            </a:fillRef>
            <a:effectRef idx="0">
              <a:schemeClr val="dk1"/>
            </a:effectRef>
            <a:fontRef idx="minor">
              <a:schemeClr val="tx1"/>
            </a:fontRef>
          </p:style>
        </p:cxnSp>
        <p:sp>
          <p:nvSpPr>
            <p:cNvPr id="120" name="任意多边形 119"/>
            <p:cNvSpPr/>
            <p:nvPr/>
          </p:nvSpPr>
          <p:spPr>
            <a:xfrm>
              <a:off x="2831572" y="2816037"/>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1" name="组合 120"/>
            <p:cNvGrpSpPr/>
            <p:nvPr/>
          </p:nvGrpSpPr>
          <p:grpSpPr>
            <a:xfrm>
              <a:off x="2782663" y="2781983"/>
              <a:ext cx="682950" cy="1066261"/>
              <a:chOff x="5016857" y="5091732"/>
              <a:chExt cx="682950" cy="1066261"/>
            </a:xfrm>
          </p:grpSpPr>
          <p:sp>
            <p:nvSpPr>
              <p:cNvPr id="122"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8"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61" name="直接连接符 60"/>
            <p:cNvCxnSpPr>
              <a:stCxn id="62" idx="6"/>
              <a:endCxn id="129" idx="1"/>
            </p:cNvCxnSpPr>
            <p:nvPr/>
          </p:nvCxnSpPr>
          <p:spPr>
            <a:xfrm>
              <a:off x="7583839" y="2827339"/>
              <a:ext cx="2343817" cy="169769"/>
            </a:xfrm>
            <a:prstGeom prst="line">
              <a:avLst/>
            </a:prstGeom>
          </p:spPr>
          <p:style>
            <a:lnRef idx="1">
              <a:schemeClr val="dk1"/>
            </a:lnRef>
            <a:fillRef idx="0">
              <a:schemeClr val="dk1"/>
            </a:fillRef>
            <a:effectRef idx="0">
              <a:schemeClr val="dk1"/>
            </a:effectRef>
            <a:fontRef idx="minor">
              <a:schemeClr val="tx1"/>
            </a:fontRef>
          </p:style>
        </p:cxnSp>
        <p:sp>
          <p:nvSpPr>
            <p:cNvPr id="62" name="Oval 68">
              <a:extLst>
                <a:ext uri="{FF2B5EF4-FFF2-40B4-BE49-F238E27FC236}">
                  <a16:creationId xmlns:a16="http://schemas.microsoft.com/office/drawing/2014/main" id="{C52417DA-C316-664F-8D1F-4617FC954115}"/>
                </a:ext>
              </a:extLst>
            </p:cNvPr>
            <p:cNvSpPr/>
            <p:nvPr/>
          </p:nvSpPr>
          <p:spPr>
            <a:xfrm>
              <a:off x="7475839" y="27733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63" name="直接连接符 62"/>
            <p:cNvCxnSpPr>
              <a:stCxn id="122" idx="6"/>
              <a:endCxn id="62" idx="2"/>
            </p:cNvCxnSpPr>
            <p:nvPr/>
          </p:nvCxnSpPr>
          <p:spPr>
            <a:xfrm flipV="1">
              <a:off x="2965594" y="2827339"/>
              <a:ext cx="4510245" cy="8644"/>
            </a:xfrm>
            <a:prstGeom prst="line">
              <a:avLst/>
            </a:prstGeom>
          </p:spPr>
          <p:style>
            <a:lnRef idx="1">
              <a:schemeClr val="dk1"/>
            </a:lnRef>
            <a:fillRef idx="0">
              <a:schemeClr val="dk1"/>
            </a:fillRef>
            <a:effectRef idx="0">
              <a:schemeClr val="dk1"/>
            </a:effectRef>
            <a:fontRef idx="minor">
              <a:schemeClr val="tx1"/>
            </a:fontRef>
          </p:style>
        </p:cxnSp>
        <p:cxnSp>
          <p:nvCxnSpPr>
            <p:cNvPr id="64" name="直接连接符 63"/>
            <p:cNvCxnSpPr>
              <a:stCxn id="62" idx="6"/>
              <a:endCxn id="130" idx="2"/>
            </p:cNvCxnSpPr>
            <p:nvPr/>
          </p:nvCxnSpPr>
          <p:spPr>
            <a:xfrm flipV="1">
              <a:off x="7583839" y="2802652"/>
              <a:ext cx="2566606" cy="24687"/>
            </a:xfrm>
            <a:prstGeom prst="line">
              <a:avLst/>
            </a:prstGeom>
          </p:spPr>
          <p:style>
            <a:lnRef idx="1">
              <a:schemeClr val="dk1"/>
            </a:lnRef>
            <a:fillRef idx="0">
              <a:schemeClr val="dk1"/>
            </a:fillRef>
            <a:effectRef idx="0">
              <a:schemeClr val="dk1"/>
            </a:effectRef>
            <a:fontRef idx="minor">
              <a:schemeClr val="tx1"/>
            </a:fontRef>
          </p:style>
        </p:cxnSp>
      </p:grpSp>
      <p:grpSp>
        <p:nvGrpSpPr>
          <p:cNvPr id="16" name="组合 15"/>
          <p:cNvGrpSpPr/>
          <p:nvPr/>
        </p:nvGrpSpPr>
        <p:grpSpPr>
          <a:xfrm>
            <a:off x="2995772" y="4847104"/>
            <a:ext cx="7351934" cy="1323047"/>
            <a:chOff x="2995772" y="4847104"/>
            <a:chExt cx="7351934" cy="1323047"/>
          </a:xfrm>
        </p:grpSpPr>
        <p:sp>
          <p:nvSpPr>
            <p:cNvPr id="7" name="椭圆 6"/>
            <p:cNvSpPr/>
            <p:nvPr/>
          </p:nvSpPr>
          <p:spPr>
            <a:xfrm>
              <a:off x="3000573" y="4847104"/>
              <a:ext cx="180000" cy="180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2995772" y="5259896"/>
              <a:ext cx="180000" cy="180000"/>
            </a:xfrm>
            <a:prstGeom prst="ellipse">
              <a:avLst/>
            </a:prstGeom>
            <a:solidFill>
              <a:srgbClr val="EE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2995772" y="5648216"/>
              <a:ext cx="180000" cy="180000"/>
            </a:xfrm>
            <a:prstGeom prst="ellipse">
              <a:avLst/>
            </a:prstGeom>
            <a:solidFill>
              <a:srgbClr val="7B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2995772" y="5990151"/>
              <a:ext cx="180000" cy="180000"/>
            </a:xfrm>
            <a:prstGeom prst="ellipse">
              <a:avLst/>
            </a:prstGeom>
            <a:solidFill>
              <a:srgbClr val="8E8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0165461" y="4852848"/>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0167706" y="5116337"/>
              <a:ext cx="180000" cy="180000"/>
            </a:xfrm>
            <a:prstGeom prst="ellipse">
              <a:avLst/>
            </a:prstGeom>
            <a:solidFill>
              <a:srgbClr val="FB9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0165461" y="5368337"/>
              <a:ext cx="180000" cy="180000"/>
            </a:xfrm>
            <a:prstGeom prst="ellipse">
              <a:avLst/>
            </a:prstGeom>
            <a:solidFill>
              <a:srgbClr val="CA3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10165461" y="5642221"/>
              <a:ext cx="180000" cy="180000"/>
            </a:xfrm>
            <a:prstGeom prst="ellipse">
              <a:avLst/>
            </a:prstGeom>
            <a:solidFill>
              <a:srgbClr val="FFC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0162469" y="5942034"/>
              <a:ext cx="180000" cy="1800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a:stCxn id="7" idx="6"/>
              <a:endCxn id="89" idx="2"/>
            </p:cNvCxnSpPr>
            <p:nvPr/>
          </p:nvCxnSpPr>
          <p:spPr>
            <a:xfrm>
              <a:off x="3180573" y="4937104"/>
              <a:ext cx="6984888" cy="57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直接连接符 93"/>
            <p:cNvCxnSpPr>
              <a:stCxn id="86" idx="6"/>
              <a:endCxn id="90" idx="2"/>
            </p:cNvCxnSpPr>
            <p:nvPr/>
          </p:nvCxnSpPr>
          <p:spPr>
            <a:xfrm flipV="1">
              <a:off x="3175772" y="5206337"/>
              <a:ext cx="6991934" cy="143559"/>
            </a:xfrm>
            <a:prstGeom prst="line">
              <a:avLst/>
            </a:prstGeom>
            <a:ln w="19050">
              <a:solidFill>
                <a:srgbClr val="FB969E"/>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a:stCxn id="87" idx="6"/>
              <a:endCxn id="71" idx="2"/>
            </p:cNvCxnSpPr>
            <p:nvPr/>
          </p:nvCxnSpPr>
          <p:spPr>
            <a:xfrm flipV="1">
              <a:off x="3175772" y="5708635"/>
              <a:ext cx="4264067" cy="29581"/>
            </a:xfrm>
            <a:prstGeom prst="line">
              <a:avLst/>
            </a:prstGeom>
            <a:ln w="19050">
              <a:solidFill>
                <a:srgbClr val="CA3B00"/>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a:stCxn id="71" idx="6"/>
              <a:endCxn id="92" idx="2"/>
            </p:cNvCxnSpPr>
            <p:nvPr/>
          </p:nvCxnSpPr>
          <p:spPr>
            <a:xfrm>
              <a:off x="7619839" y="5708635"/>
              <a:ext cx="2545622" cy="23586"/>
            </a:xfrm>
            <a:prstGeom prst="line">
              <a:avLst/>
            </a:prstGeom>
            <a:ln w="19050">
              <a:solidFill>
                <a:srgbClr val="FFC901"/>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a:stCxn id="88" idx="6"/>
              <a:endCxn id="93" idx="2"/>
            </p:cNvCxnSpPr>
            <p:nvPr/>
          </p:nvCxnSpPr>
          <p:spPr>
            <a:xfrm flipV="1">
              <a:off x="3175772" y="6032034"/>
              <a:ext cx="6986697" cy="4811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7439839" y="5618635"/>
              <a:ext cx="180000" cy="180000"/>
            </a:xfrm>
            <a:prstGeom prst="ellipse">
              <a:avLst/>
            </a:prstGeom>
            <a:solidFill>
              <a:srgbClr val="7B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4" name="直接连接符 73"/>
            <p:cNvCxnSpPr>
              <a:stCxn id="71" idx="6"/>
              <a:endCxn id="91" idx="2"/>
            </p:cNvCxnSpPr>
            <p:nvPr/>
          </p:nvCxnSpPr>
          <p:spPr>
            <a:xfrm flipV="1">
              <a:off x="7619839" y="5458337"/>
              <a:ext cx="2545622" cy="250298"/>
            </a:xfrm>
            <a:prstGeom prst="line">
              <a:avLst/>
            </a:prstGeom>
            <a:ln w="19050">
              <a:solidFill>
                <a:srgbClr val="CA3B00"/>
              </a:solidFill>
            </a:ln>
          </p:spPr>
          <p:style>
            <a:lnRef idx="1">
              <a:schemeClr val="accent1"/>
            </a:lnRef>
            <a:fillRef idx="0">
              <a:schemeClr val="accent1"/>
            </a:fillRef>
            <a:effectRef idx="0">
              <a:schemeClr val="accent1"/>
            </a:effectRef>
            <a:fontRef idx="minor">
              <a:schemeClr val="tx1"/>
            </a:fontRef>
          </p:style>
        </p:cxnSp>
      </p:grpSp>
      <p:pic>
        <p:nvPicPr>
          <p:cNvPr id="3" name="视频 2">
            <a:hlinkClick r:id="" action="ppaction://media"/>
            <a:extLst>
              <a:ext uri="{FF2B5EF4-FFF2-40B4-BE49-F238E27FC236}">
                <a16:creationId xmlns:a16="http://schemas.microsoft.com/office/drawing/2014/main" id="{BFABFC21-45B9-4BA4-8D0A-117C1148D770}"/>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11840" y="6979"/>
            <a:ext cx="2285999" cy="1714500"/>
          </a:xfrm>
          <a:prstGeom prst="rect">
            <a:avLst/>
          </a:prstGeom>
        </p:spPr>
      </p:pic>
    </p:spTree>
    <p:custDataLst>
      <p:tags r:id="rId1"/>
    </p:custDataLst>
    <p:extLst>
      <p:ext uri="{BB962C8B-B14F-4D97-AF65-F5344CB8AC3E}">
        <p14:creationId xmlns:p14="http://schemas.microsoft.com/office/powerpoint/2010/main" val="671932149"/>
      </p:ext>
    </p:extLst>
  </p:cSld>
  <p:clrMapOvr>
    <a:masterClrMapping/>
  </p:clrMapOvr>
  <mc:AlternateContent xmlns:mc="http://schemas.openxmlformats.org/markup-compatibility/2006" xmlns:p14="http://schemas.microsoft.com/office/powerpoint/2010/main">
    <mc:Choice Requires="p14">
      <p:transition spd="slow" p14:dur="2000" advTm="11794"/>
    </mc:Choice>
    <mc:Fallback xmlns="">
      <p:transition spd="slow" advTm="1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125" grpId="0" animBg="1"/>
      <p:bldP spid="1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ult-for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43000" y="1110021"/>
            <a:ext cx="9906000" cy="5572125"/>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Times New Roman" panose="02020603050405020304" pitchFamily="18" charset="0"/>
              <a:cs typeface="Times New Roman" panose="02020603050405020304" pitchFamily="18" charset="0"/>
            </a:endParaRPr>
          </a:p>
        </p:txBody>
      </p:sp>
      <p:pic>
        <p:nvPicPr>
          <p:cNvPr id="3" name="视频 2">
            <a:hlinkClick r:id="" action="ppaction://media"/>
            <a:extLst>
              <a:ext uri="{FF2B5EF4-FFF2-40B4-BE49-F238E27FC236}">
                <a16:creationId xmlns:a16="http://schemas.microsoft.com/office/drawing/2014/main" id="{1A73C7DD-1947-4059-9F52-0B18EF660225}"/>
              </a:ext>
            </a:extLst>
          </p:cNvPr>
          <p:cNvPicPr>
            <a:picLocks noChangeAspect="1"/>
          </p:cNvPicPr>
          <p:nvPr>
            <a:videoFile r:link="rId4"/>
            <p:extLst>
              <p:ext uri="{DAA4B4D4-6D71-4841-9C94-3DE7FCFB9230}">
                <p14:media xmlns:p14="http://schemas.microsoft.com/office/powerpoint/2010/main" r:embed="rId3"/>
              </p:ext>
              <p:ext uri="{42D2F446-02D8-4167-A562-619A0277C38B}">
                <p15:isNarration xmlns:p15="http://schemas.microsoft.com/office/powerpoint/2012/main" val="1"/>
              </p:ext>
            </p:extLst>
          </p:nvPr>
        </p:nvPicPr>
        <p:blipFill>
          <a:blip r:embed="rId8"/>
          <a:stretch>
            <a:fillRect/>
          </a:stretch>
        </p:blipFill>
        <p:spPr>
          <a:xfrm>
            <a:off x="9906000" y="0"/>
            <a:ext cx="2285999" cy="1714500"/>
          </a:xfrm>
          <a:prstGeom prst="rect">
            <a:avLst/>
          </a:prstGeom>
        </p:spPr>
      </p:pic>
    </p:spTree>
    <p:extLst>
      <p:ext uri="{BB962C8B-B14F-4D97-AF65-F5344CB8AC3E}">
        <p14:creationId xmlns:p14="http://schemas.microsoft.com/office/powerpoint/2010/main" val="4204759434"/>
      </p:ext>
    </p:extLst>
  </p:cSld>
  <p:clrMapOvr>
    <a:masterClrMapping/>
  </p:clrMapOvr>
  <mc:AlternateContent xmlns:mc="http://schemas.openxmlformats.org/markup-compatibility/2006" xmlns:p14="http://schemas.microsoft.com/office/powerpoint/2010/main">
    <mc:Choice Requires="p14">
      <p:transition spd="slow" p14:dur="2000" advTm="15237"/>
    </mc:Choice>
    <mc:Fallback xmlns="">
      <p:transition spd="slow" advTm="15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4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extLst mod="1">
    <p:ext uri="{E180D4A7-C9FB-4DFB-919C-405C955672EB}">
      <p14:showEvtLst xmlns:p14="http://schemas.microsoft.com/office/powerpoint/2010/main">
        <p14:playEvt time="14" objId="4"/>
        <p14:playEvt time="4164" objId="4"/>
        <p14:playEvt time="8348" objId="4"/>
        <p14:playEvt time="12563" objId="4"/>
        <p14:stopEvt time="15237"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ult-wa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43000" y="1110021"/>
            <a:ext cx="9906000" cy="5572126"/>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Times New Roman" panose="02020603050405020304" pitchFamily="18" charset="0"/>
              <a:cs typeface="Times New Roman" panose="02020603050405020304" pitchFamily="18" charset="0"/>
            </a:endParaRPr>
          </a:p>
        </p:txBody>
      </p:sp>
      <p:pic>
        <p:nvPicPr>
          <p:cNvPr id="3" name="视频 2">
            <a:hlinkClick r:id="" action="ppaction://media"/>
            <a:extLst>
              <a:ext uri="{FF2B5EF4-FFF2-40B4-BE49-F238E27FC236}">
                <a16:creationId xmlns:a16="http://schemas.microsoft.com/office/drawing/2014/main" id="{88223987-3D68-4407-BF0B-B29306CF10CA}"/>
              </a:ext>
            </a:extLst>
          </p:cNvPr>
          <p:cNvPicPr>
            <a:picLocks noChangeAspect="1"/>
          </p:cNvPicPr>
          <p:nvPr>
            <a:videoFile r:link="rId4"/>
            <p:extLst>
              <p:ext uri="{DAA4B4D4-6D71-4841-9C94-3DE7FCFB9230}">
                <p14:media xmlns:p14="http://schemas.microsoft.com/office/powerpoint/2010/main" r:embed="rId3"/>
              </p:ext>
              <p:ext uri="{42D2F446-02D8-4167-A562-619A0277C38B}">
                <p15:isNarration xmlns:p15="http://schemas.microsoft.com/office/powerpoint/2012/main" val="1"/>
              </p:ext>
            </p:extLst>
          </p:nvPr>
        </p:nvPicPr>
        <p:blipFill>
          <a:blip r:embed="rId8"/>
          <a:stretch>
            <a:fillRect/>
          </a:stretch>
        </p:blipFill>
        <p:spPr>
          <a:xfrm>
            <a:off x="9906000" y="0"/>
            <a:ext cx="2285999" cy="1714500"/>
          </a:xfrm>
          <a:prstGeom prst="rect">
            <a:avLst/>
          </a:prstGeom>
        </p:spPr>
      </p:pic>
    </p:spTree>
    <p:extLst>
      <p:ext uri="{BB962C8B-B14F-4D97-AF65-F5344CB8AC3E}">
        <p14:creationId xmlns:p14="http://schemas.microsoft.com/office/powerpoint/2010/main" val="1896081062"/>
      </p:ext>
    </p:extLst>
  </p:cSld>
  <p:clrMapOvr>
    <a:masterClrMapping/>
  </p:clrMapOvr>
  <mc:AlternateContent xmlns:mc="http://schemas.openxmlformats.org/markup-compatibility/2006" xmlns:p14="http://schemas.microsoft.com/office/powerpoint/2010/main">
    <mc:Choice Requires="p14">
      <p:transition spd="slow" p14:dur="2000" advTm="12861"/>
    </mc:Choice>
    <mc:Fallback xmlns="">
      <p:transition spd="slow" advTm="1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40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12"/>
                </p:tgtEl>
              </p:cMediaNode>
            </p:video>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extLst mod="1">
    <p:ext uri="{E180D4A7-C9FB-4DFB-919C-405C955672EB}">
      <p14:showEvtLst xmlns:p14="http://schemas.microsoft.com/office/powerpoint/2010/main">
        <p14:playEvt time="35" objId="12"/>
        <p14:playEvt time="4351" objId="12"/>
        <p14:playEvt time="8535" objId="12"/>
        <p14:playEvt time="12715" objId="12"/>
        <p14:stopEvt time="12861" objId="1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9.8|1|7.8|3.1|2.3|2.8|5|2.6"/>
</p:tagLst>
</file>

<file path=ppt/tags/tag2.xml><?xml version="1.0" encoding="utf-8"?>
<p:tagLst xmlns:a="http://schemas.openxmlformats.org/drawingml/2006/main" xmlns:r="http://schemas.openxmlformats.org/officeDocument/2006/relationships" xmlns:p="http://schemas.openxmlformats.org/presentationml/2006/main">
  <p:tag name="TIMING" val="|9.2"/>
</p:tagLst>
</file>

<file path=ppt/tags/tag3.xml><?xml version="1.0" encoding="utf-8"?>
<p:tagLst xmlns:a="http://schemas.openxmlformats.org/drawingml/2006/main" xmlns:r="http://schemas.openxmlformats.org/officeDocument/2006/relationships" xmlns:p="http://schemas.openxmlformats.org/presentationml/2006/main">
  <p:tag name="TIMING" val="|14.5"/>
</p:tagLst>
</file>

<file path=ppt/tags/tag4.xml><?xml version="1.0" encoding="utf-8"?>
<p:tagLst xmlns:a="http://schemas.openxmlformats.org/drawingml/2006/main" xmlns:r="http://schemas.openxmlformats.org/officeDocument/2006/relationships" xmlns:p="http://schemas.openxmlformats.org/presentationml/2006/main">
  <p:tag name="TIMING" val="|7.2|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8988</TotalTime>
  <Words>836</Words>
  <Application>Microsoft Office PowerPoint</Application>
  <PresentationFormat>宽屏</PresentationFormat>
  <Paragraphs>116</Paragraphs>
  <Slides>13</Slides>
  <Notes>13</Notes>
  <HiddenSlides>0</HiddenSlides>
  <MMClips>19</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13</vt:i4>
      </vt:variant>
    </vt:vector>
  </HeadingPairs>
  <TitlesOfParts>
    <vt:vector size="19" baseType="lpstr">
      <vt:lpstr>Linux Libertine</vt:lpstr>
      <vt:lpstr>等线</vt:lpstr>
      <vt:lpstr>等线 Light</vt:lpstr>
      <vt:lpstr>Arial</vt:lpstr>
      <vt:lpstr>Times New Roman</vt:lpstr>
      <vt:lpstr>Office 主题​​</vt:lpstr>
      <vt:lpstr>PowerPoint 演示文稿</vt:lpstr>
      <vt:lpstr>Motivation</vt:lpstr>
      <vt:lpstr>Related work</vt:lpstr>
      <vt:lpstr>Related work</vt:lpstr>
      <vt:lpstr>Our main idea</vt:lpstr>
      <vt:lpstr>Choices of RGBT 4D geometry</vt:lpstr>
      <vt:lpstr>Output the geometric palette</vt:lpstr>
      <vt:lpstr>Results</vt:lpstr>
      <vt:lpstr>Results</vt:lpstr>
      <vt:lpstr>Results</vt:lpstr>
      <vt:lpstr>Results</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Zheng-Jun Du</dc:creator>
  <cp:lastModifiedBy>Du Zheng-Jun</cp:lastModifiedBy>
  <cp:revision>2775</cp:revision>
  <dcterms:created xsi:type="dcterms:W3CDTF">2021-05-15T03:45:07Z</dcterms:created>
  <dcterms:modified xsi:type="dcterms:W3CDTF">2021-06-04T17:38:54Z</dcterms:modified>
</cp:coreProperties>
</file>